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256" r:id="rId3"/>
    <p:sldId id="257" r:id="rId4"/>
    <p:sldId id="294" r:id="rId5"/>
    <p:sldId id="267" r:id="rId6"/>
    <p:sldId id="268" r:id="rId7"/>
    <p:sldId id="265" r:id="rId8"/>
    <p:sldId id="297" r:id="rId9"/>
    <p:sldId id="261" r:id="rId10"/>
    <p:sldId id="269" r:id="rId11"/>
    <p:sldId id="270" r:id="rId12"/>
    <p:sldId id="295" r:id="rId13"/>
    <p:sldId id="298" r:id="rId14"/>
    <p:sldId id="287" r:id="rId15"/>
    <p:sldId id="273" r:id="rId16"/>
    <p:sldId id="272" r:id="rId17"/>
    <p:sldId id="274" r:id="rId18"/>
    <p:sldId id="296" r:id="rId19"/>
    <p:sldId id="275" r:id="rId20"/>
    <p:sldId id="271" r:id="rId21"/>
    <p:sldId id="276" r:id="rId22"/>
    <p:sldId id="277" r:id="rId23"/>
    <p:sldId id="278" r:id="rId24"/>
    <p:sldId id="279" r:id="rId25"/>
    <p:sldId id="280" r:id="rId26"/>
    <p:sldId id="281" r:id="rId27"/>
    <p:sldId id="288" r:id="rId28"/>
    <p:sldId id="289" r:id="rId29"/>
    <p:sldId id="282" r:id="rId30"/>
    <p:sldId id="290" r:id="rId31"/>
    <p:sldId id="283" r:id="rId32"/>
    <p:sldId id="291" r:id="rId33"/>
    <p:sldId id="285" r:id="rId34"/>
    <p:sldId id="292" r:id="rId35"/>
    <p:sldId id="293" r:id="rId36"/>
    <p:sldId id="2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2" d="100"/>
          <a:sy n="72" d="100"/>
        </p:scale>
        <p:origin x="67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PureEdge</a:t>
            </a:r>
            <a:r>
              <a:rPr lang="en-US" dirty="0"/>
              <a:t> VOIP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User Training for Polycom VVX </a:t>
            </a:r>
            <a:r>
              <a:rPr lang="en-US" dirty="0" err="1"/>
              <a:t>desksets</a:t>
            </a:r>
            <a:endParaRPr lang="en-US" dirty="0"/>
          </a:p>
        </p:txBody>
      </p:sp>
      <p:sp>
        <p:nvSpPr>
          <p:cNvPr id="4" name="Explosion 1 3">
            <a:extLst>
              <a:ext uri="{FF2B5EF4-FFF2-40B4-BE49-F238E27FC236}">
                <a16:creationId xmlns:a16="http://schemas.microsoft.com/office/drawing/2014/main" id="{0BB22B48-8ABF-42FF-B43B-200B2B3BB4C6}"/>
              </a:ext>
            </a:extLst>
          </p:cNvPr>
          <p:cNvSpPr/>
          <p:nvPr/>
        </p:nvSpPr>
        <p:spPr>
          <a:xfrm>
            <a:off x="5334000" y="990600"/>
            <a:ext cx="5181600" cy="4114800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Join the conversation at:</a:t>
            </a:r>
          </a:p>
          <a:p>
            <a:pPr algn="ctr"/>
            <a:r>
              <a:rPr lang="en-US" dirty="0"/>
              <a:t>(570) 664-0855</a:t>
            </a:r>
          </a:p>
          <a:p>
            <a:pPr algn="ctr"/>
            <a:r>
              <a:rPr lang="en-US" dirty="0"/>
              <a:t>PIN: 1133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 out and touch someone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up handset (or press Speaker or Headset)</a:t>
            </a:r>
          </a:p>
          <a:p>
            <a:r>
              <a:rPr lang="en-US" dirty="0"/>
              <a:t>Dial Extension Number or Telephone Number </a:t>
            </a:r>
          </a:p>
          <a:p>
            <a:pPr lvl="1"/>
            <a:r>
              <a:rPr lang="en-US" dirty="0"/>
              <a:t>no need for “9”, however you MUST dial the Area Code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SEND </a:t>
            </a:r>
            <a:r>
              <a:rPr lang="en-US" dirty="0"/>
              <a:t>softkey</a:t>
            </a:r>
          </a:p>
        </p:txBody>
      </p:sp>
    </p:spTree>
    <p:extLst>
      <p:ext uri="{BB962C8B-B14F-4D97-AF65-F5344CB8AC3E}">
        <p14:creationId xmlns:p14="http://schemas.microsoft.com/office/powerpoint/2010/main" val="321045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6" presetClass="emph" presetSubtype="0" autoRev="1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32000">
                                          <p:cBhvr>
                                            <p:cTn id="31" dur="20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6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20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8975"/>
          </a:xfrm>
        </p:spPr>
        <p:txBody>
          <a:bodyPr>
            <a:normAutofit/>
          </a:bodyPr>
          <a:lstStyle/>
          <a:p>
            <a:r>
              <a:rPr lang="en-US" dirty="0"/>
              <a:t>Log In:		*01 + Agent Code + </a:t>
            </a:r>
            <a:r>
              <a:rPr lang="en-US" dirty="0">
                <a:solidFill>
                  <a:schemeClr val="accent4"/>
                </a:solidFill>
              </a:rPr>
              <a:t>SEND</a:t>
            </a:r>
            <a:endParaRPr lang="en-US" dirty="0"/>
          </a:p>
          <a:p>
            <a:r>
              <a:rPr lang="en-US" dirty="0"/>
              <a:t>Log Out:		*00 + Agent Code + </a:t>
            </a:r>
            <a:r>
              <a:rPr lang="en-US" dirty="0">
                <a:solidFill>
                  <a:schemeClr val="accent4"/>
                </a:solidFill>
              </a:rPr>
              <a:t>SEND</a:t>
            </a:r>
            <a:endParaRPr lang="en-US" dirty="0"/>
          </a:p>
          <a:p>
            <a:r>
              <a:rPr lang="en-US" dirty="0"/>
              <a:t>Make “Busy”:		*02 + Agent Code + Reason Code + </a:t>
            </a:r>
            <a:r>
              <a:rPr lang="en-US" dirty="0">
                <a:solidFill>
                  <a:schemeClr val="accent4"/>
                </a:solidFill>
              </a:rPr>
              <a:t>SEND</a:t>
            </a:r>
            <a:endParaRPr lang="en-US" dirty="0"/>
          </a:p>
          <a:p>
            <a:pPr marL="3429000" lvl="1" indent="-168275"/>
            <a:r>
              <a:rPr lang="en-US" dirty="0"/>
              <a:t>1 = Wrap-Up Time</a:t>
            </a:r>
          </a:p>
          <a:p>
            <a:pPr marL="3429000" lvl="1" indent="-168275"/>
            <a:r>
              <a:rPr lang="en-US" dirty="0"/>
              <a:t>2 = Restroom</a:t>
            </a:r>
          </a:p>
          <a:p>
            <a:pPr marL="3429000" lvl="1" indent="-168275"/>
            <a:r>
              <a:rPr lang="en-US" dirty="0"/>
              <a:t>3 = Break</a:t>
            </a:r>
          </a:p>
          <a:p>
            <a:pPr marL="3429000" lvl="1" indent="-168275"/>
            <a:r>
              <a:rPr lang="en-US" dirty="0"/>
              <a:t>4 = Lunch</a:t>
            </a:r>
          </a:p>
          <a:p>
            <a:pPr marL="231775" indent="-231775"/>
            <a:r>
              <a:rPr lang="en-US" dirty="0"/>
              <a:t>Remove “Busy”:	*03 + Agent Code + </a:t>
            </a:r>
            <a:r>
              <a:rPr lang="en-US" dirty="0">
                <a:solidFill>
                  <a:schemeClr val="accent4"/>
                </a:solidFill>
              </a:rPr>
              <a:t>SEND</a:t>
            </a:r>
            <a:endParaRPr lang="en-US" dirty="0"/>
          </a:p>
          <a:p>
            <a:pPr marL="231775" indent="-231775"/>
            <a:endParaRPr lang="en-US" dirty="0"/>
          </a:p>
          <a:p>
            <a:pPr marL="0" indent="0">
              <a:buNone/>
            </a:pPr>
            <a:r>
              <a:rPr lang="en-US" dirty="0"/>
              <a:t>Agent Code = YOUR EXTENSION NUMBER</a:t>
            </a:r>
          </a:p>
        </p:txBody>
      </p:sp>
    </p:spTree>
    <p:extLst>
      <p:ext uri="{BB962C8B-B14F-4D97-AF65-F5344CB8AC3E}">
        <p14:creationId xmlns:p14="http://schemas.microsoft.com/office/powerpoint/2010/main" val="35144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2A6F-F914-4156-A5F7-5EA8C35D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50CE-653D-4A72-A74D-CCB613ABE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</a:t>
            </a:r>
          </a:p>
          <a:p>
            <a:pPr lvl="1"/>
            <a:r>
              <a:rPr lang="en-US" dirty="0"/>
              <a:t>Blind/Unattended</a:t>
            </a:r>
          </a:p>
          <a:p>
            <a:pPr lvl="1"/>
            <a:r>
              <a:rPr lang="en-US" dirty="0"/>
              <a:t>Supervised/Attended</a:t>
            </a:r>
          </a:p>
          <a:p>
            <a:r>
              <a:rPr lang="en-US" dirty="0"/>
              <a:t>Hold (Personal)</a:t>
            </a:r>
          </a:p>
          <a:p>
            <a:r>
              <a:rPr lang="en-US" dirty="0"/>
              <a:t>Park (System)</a:t>
            </a:r>
          </a:p>
        </p:txBody>
      </p:sp>
    </p:spTree>
    <p:extLst>
      <p:ext uri="{BB962C8B-B14F-4D97-AF65-F5344CB8AC3E}">
        <p14:creationId xmlns:p14="http://schemas.microsoft.com/office/powerpoint/2010/main" val="15442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1935"/>
            <a:ext cx="4876800" cy="3198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BLIND TRANSFER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TRANSFER</a:t>
            </a:r>
            <a:r>
              <a:rPr lang="en-US" dirty="0"/>
              <a:t> button or soft key</a:t>
            </a:r>
          </a:p>
          <a:p>
            <a:r>
              <a:rPr lang="en-US" dirty="0"/>
              <a:t>Call the other party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SEND</a:t>
            </a:r>
          </a:p>
          <a:p>
            <a:r>
              <a:rPr lang="en-US" dirty="0"/>
              <a:t>Hang up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98916" y="2895600"/>
            <a:ext cx="6096000" cy="32162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SUPERVISED TRANSFER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Clr>
                <a:srgbClr val="B2D0B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Press </a:t>
            </a:r>
            <a:r>
              <a:rPr lang="en-US" sz="2000" dirty="0">
                <a:solidFill>
                  <a:srgbClr val="C9A057"/>
                </a:solidFill>
              </a:rPr>
              <a:t>TRANSFER</a:t>
            </a:r>
            <a:r>
              <a:rPr lang="en-US" sz="2000" dirty="0">
                <a:solidFill>
                  <a:prstClr val="white"/>
                </a:solidFill>
              </a:rPr>
              <a:t> button or soft key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Clr>
                <a:srgbClr val="B2D0B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Press the </a:t>
            </a:r>
            <a:r>
              <a:rPr lang="en-US" sz="2000" dirty="0">
                <a:solidFill>
                  <a:srgbClr val="C9A057"/>
                </a:solidFill>
              </a:rPr>
              <a:t>CONSULTATIVE </a:t>
            </a:r>
            <a:r>
              <a:rPr lang="en-US" sz="2000" dirty="0">
                <a:solidFill>
                  <a:prstClr val="white"/>
                </a:solidFill>
              </a:rPr>
              <a:t>soft key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Clr>
                <a:srgbClr val="B2D0B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Call the other party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Clr>
                <a:srgbClr val="B2D0B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Press </a:t>
            </a:r>
            <a:r>
              <a:rPr lang="en-US" sz="2000" dirty="0">
                <a:solidFill>
                  <a:srgbClr val="C9A057"/>
                </a:solidFill>
              </a:rPr>
              <a:t>SEND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After hearing ringback or speaking to other party, press </a:t>
            </a:r>
            <a:r>
              <a:rPr lang="en-US" sz="2000" dirty="0">
                <a:solidFill>
                  <a:schemeClr val="accent4"/>
                </a:solidFill>
              </a:rPr>
              <a:t>TRANSFER</a:t>
            </a:r>
            <a:r>
              <a:rPr lang="en-US" sz="2000" dirty="0"/>
              <a:t> again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809566"/>
            <a:ext cx="1905000" cy="18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48768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TRANSFER TO VOICEMAIL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TRANSFER</a:t>
            </a:r>
            <a:r>
              <a:rPr lang="en-US" dirty="0"/>
              <a:t> button or soft key</a:t>
            </a:r>
          </a:p>
          <a:p>
            <a:r>
              <a:rPr lang="en-US" dirty="0"/>
              <a:t>Dial extension number followed by </a:t>
            </a:r>
            <a:r>
              <a:rPr lang="en-US" dirty="0">
                <a:solidFill>
                  <a:schemeClr val="accent4"/>
                </a:solidFill>
              </a:rPr>
              <a:t>*</a:t>
            </a:r>
          </a:p>
          <a:p>
            <a:r>
              <a:rPr lang="en-US" dirty="0"/>
              <a:t>Press</a:t>
            </a:r>
            <a:r>
              <a:rPr lang="en-US" dirty="0">
                <a:solidFill>
                  <a:schemeClr val="accent4"/>
                </a:solidFill>
              </a:rPr>
              <a:t> SEND</a:t>
            </a:r>
          </a:p>
          <a:p>
            <a:r>
              <a:rPr lang="en-US" dirty="0"/>
              <a:t>Hang up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96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HOLD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HOLD</a:t>
            </a:r>
            <a:r>
              <a:rPr lang="en-US" dirty="0"/>
              <a:t> button</a:t>
            </a:r>
          </a:p>
          <a:p>
            <a:r>
              <a:rPr lang="en-US" dirty="0"/>
              <a:t>Press blinking line key to retrieve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Hold feature is useful when you will retrieving the call from the same phone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352800"/>
            <a:ext cx="2349454" cy="22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PARK</a:t>
            </a:r>
          </a:p>
          <a:p>
            <a:r>
              <a:rPr lang="en-US" dirty="0"/>
              <a:t>Press available </a:t>
            </a:r>
            <a:r>
              <a:rPr lang="en-US" dirty="0">
                <a:solidFill>
                  <a:schemeClr val="accent4"/>
                </a:solidFill>
              </a:rPr>
              <a:t>Park</a:t>
            </a:r>
            <a:r>
              <a:rPr lang="en-US" dirty="0"/>
              <a:t> button</a:t>
            </a:r>
          </a:p>
          <a:p>
            <a:r>
              <a:rPr lang="en-US" dirty="0"/>
              <a:t>Call will be released from phone and will light red on all phones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RETRIEVE</a:t>
            </a:r>
          </a:p>
          <a:p>
            <a:r>
              <a:rPr lang="en-US" dirty="0"/>
              <a:t>Press the lit </a:t>
            </a:r>
            <a:r>
              <a:rPr lang="en-US" dirty="0">
                <a:solidFill>
                  <a:schemeClr val="accent4"/>
                </a:solidFill>
              </a:rPr>
              <a:t>Park</a:t>
            </a:r>
            <a:r>
              <a:rPr lang="en-US" dirty="0"/>
              <a:t> button</a:t>
            </a:r>
          </a:p>
          <a:p>
            <a:pPr lvl="1"/>
            <a:r>
              <a:rPr lang="en-US" dirty="0"/>
              <a:t>If no Park key, dial </a:t>
            </a:r>
            <a:r>
              <a:rPr lang="en-US" sz="2000" dirty="0">
                <a:solidFill>
                  <a:schemeClr val="accent4"/>
                </a:solidFill>
              </a:rPr>
              <a:t>*71 </a:t>
            </a:r>
            <a:r>
              <a:rPr lang="en-US" dirty="0"/>
              <a:t>+ the parking location (i.e. *711, *712,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5" y="1143000"/>
            <a:ext cx="238696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Polycom phones support Group Paging, which will allow one-way announcements through all phones in the office. </a:t>
            </a:r>
          </a:p>
          <a:p>
            <a:r>
              <a:rPr lang="en-US" dirty="0"/>
              <a:t>Press the </a:t>
            </a:r>
            <a:r>
              <a:rPr lang="en-US">
                <a:solidFill>
                  <a:schemeClr val="accent4"/>
                </a:solidFill>
              </a:rPr>
              <a:t>PAGING</a:t>
            </a:r>
            <a:r>
              <a:rPr lang="en-US"/>
              <a:t> softkey</a:t>
            </a:r>
          </a:p>
          <a:p>
            <a:r>
              <a:rPr lang="en-US"/>
              <a:t>Press </a:t>
            </a:r>
            <a:r>
              <a:rPr lang="en-US" dirty="0">
                <a:solidFill>
                  <a:schemeClr val="accent4"/>
                </a:solidFill>
              </a:rPr>
              <a:t>PAGE</a:t>
            </a:r>
            <a:r>
              <a:rPr lang="en-US" dirty="0"/>
              <a:t> softkey</a:t>
            </a:r>
          </a:p>
          <a:p>
            <a:pPr lvl="0"/>
            <a:r>
              <a:rPr lang="en-US" dirty="0"/>
              <a:t>Begin speaking</a:t>
            </a:r>
          </a:p>
          <a:p>
            <a:pPr lvl="0"/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END PAGE </a:t>
            </a:r>
            <a:r>
              <a:rPr lang="en-US" dirty="0"/>
              <a:t>softkey or hang up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352800"/>
            <a:ext cx="2835354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2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this a party!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PureEdge</a:t>
            </a:r>
            <a:r>
              <a:rPr lang="en-US" dirty="0"/>
              <a:t> VOIP system supports 3-way calling</a:t>
            </a:r>
          </a:p>
          <a:p>
            <a:r>
              <a:rPr lang="en-US" dirty="0"/>
              <a:t>Call the first party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MORE</a:t>
            </a:r>
            <a:r>
              <a:rPr lang="en-US" dirty="0"/>
              <a:t> soft key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CONFRNC</a:t>
            </a:r>
            <a:r>
              <a:rPr lang="en-US" dirty="0"/>
              <a:t> soft key</a:t>
            </a:r>
          </a:p>
          <a:p>
            <a:r>
              <a:rPr lang="en-US" dirty="0"/>
              <a:t>Dial and connect with second party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CONFRNC</a:t>
            </a:r>
            <a:r>
              <a:rPr lang="en-US" dirty="0"/>
              <a:t> again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Tips for managing 3-way calls are in the PureEdge User Guide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513395"/>
            <a:ext cx="3808283" cy="36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Disturb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Standard Extensions, if the phone is placed in </a:t>
            </a:r>
            <a:r>
              <a:rPr lang="en-US" dirty="0">
                <a:solidFill>
                  <a:schemeClr val="accent5"/>
                </a:solidFill>
              </a:rPr>
              <a:t>Do Not Disturb </a:t>
            </a:r>
            <a:r>
              <a:rPr lang="en-US" dirty="0"/>
              <a:t>mode, the system will treat the phone as “Busy”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toggle Do Not Disturb: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DND</a:t>
            </a:r>
            <a:r>
              <a:rPr lang="en-US" dirty="0"/>
              <a:t> softkey</a:t>
            </a:r>
          </a:p>
          <a:p>
            <a:pPr marL="0" indent="0">
              <a:buNone/>
            </a:pPr>
            <a:r>
              <a:rPr lang="en-US" dirty="0"/>
              <a:t>	or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DND</a:t>
            </a:r>
            <a:r>
              <a:rPr lang="en-US" dirty="0"/>
              <a:t> on Home Screen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The DND icon will appear next to your extension number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362200"/>
            <a:ext cx="3267930" cy="3124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0"/>
            <a:ext cx="990600" cy="9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0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PureEdge</a:t>
            </a:r>
            <a:r>
              <a:rPr lang="en-US" dirty="0"/>
              <a:t> VOIP?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Cloud-based voice platform</a:t>
            </a:r>
          </a:p>
          <a:p>
            <a:pPr lvl="1"/>
            <a:r>
              <a:rPr lang="en-US" dirty="0"/>
              <a:t>Uses your Internet service</a:t>
            </a:r>
          </a:p>
          <a:p>
            <a:r>
              <a:rPr lang="en-US" dirty="0"/>
              <a:t>Enterprise-wide</a:t>
            </a:r>
          </a:p>
          <a:p>
            <a:pPr lvl="1"/>
            <a:r>
              <a:rPr lang="en-US" dirty="0"/>
              <a:t>One System/</a:t>
            </a:r>
            <a:r>
              <a:rPr lang="en-US"/>
              <a:t>Multiple Sites</a:t>
            </a:r>
            <a:endParaRPr lang="en-US" dirty="0"/>
          </a:p>
          <a:p>
            <a:r>
              <a:rPr lang="en-US" dirty="0"/>
              <a:t>Easy to use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Voicemail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90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voicemail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778733"/>
            <a:ext cx="4495800" cy="1755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a Standard Extension:</a:t>
            </a:r>
          </a:p>
          <a:p>
            <a:r>
              <a:rPr lang="en-US" dirty="0"/>
              <a:t>Press the </a:t>
            </a:r>
            <a:r>
              <a:rPr lang="en-US" dirty="0">
                <a:solidFill>
                  <a:schemeClr val="accent4"/>
                </a:solidFill>
              </a:rPr>
              <a:t>MESSAGE</a:t>
            </a:r>
            <a:r>
              <a:rPr lang="en-US" dirty="0"/>
              <a:t> button</a:t>
            </a:r>
          </a:p>
          <a:p>
            <a:r>
              <a:rPr lang="en-US" dirty="0"/>
              <a:t>Enter password followed by </a:t>
            </a:r>
            <a:r>
              <a:rPr lang="en-US" dirty="0">
                <a:solidFill>
                  <a:schemeClr val="accent4"/>
                </a:solidFill>
              </a:rPr>
              <a:t>#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214" y="4038600"/>
            <a:ext cx="4517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en-US" sz="2000" dirty="0"/>
              <a:t>From any outside phone: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Call </a:t>
            </a:r>
            <a:r>
              <a:rPr lang="en-US" sz="2000" dirty="0">
                <a:solidFill>
                  <a:schemeClr val="accent4"/>
                </a:solidFill>
              </a:rPr>
              <a:t>any office number that goes to an auto attendant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Press </a:t>
            </a:r>
            <a:r>
              <a:rPr lang="en-US" sz="2000" dirty="0">
                <a:solidFill>
                  <a:schemeClr val="accent4"/>
                </a:solidFill>
              </a:rPr>
              <a:t>#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Enter your extension number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Enter password followed by </a:t>
            </a:r>
            <a:r>
              <a:rPr lang="en-US" sz="2000" dirty="0">
                <a:solidFill>
                  <a:schemeClr val="accent4"/>
                </a:solidFill>
              </a:rPr>
              <a:t>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1825625"/>
            <a:ext cx="461536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en-US" sz="2000" dirty="0"/>
              <a:t>From any extension: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Dial </a:t>
            </a:r>
            <a:r>
              <a:rPr lang="en-US" sz="2000" dirty="0">
                <a:solidFill>
                  <a:schemeClr val="accent4"/>
                </a:solidFill>
              </a:rPr>
              <a:t>*</a:t>
            </a:r>
            <a:r>
              <a:rPr lang="en-US" sz="2000" dirty="0"/>
              <a:t> plus your extension number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Enter password followed by </a:t>
            </a:r>
            <a:r>
              <a:rPr lang="en-US" sz="2000" dirty="0">
                <a:solidFill>
                  <a:schemeClr val="accent4"/>
                </a:solidFill>
              </a:rPr>
              <a:t>#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0" y="4038600"/>
            <a:ext cx="41148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Voicemail-to-Email: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Caller ID information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Time Stamp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Voicemail as an attachment</a:t>
            </a:r>
          </a:p>
        </p:txBody>
      </p:sp>
    </p:spTree>
    <p:extLst>
      <p:ext uri="{BB962C8B-B14F-4D97-AF65-F5344CB8AC3E}">
        <p14:creationId xmlns:p14="http://schemas.microsoft.com/office/powerpoint/2010/main" val="19673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Time 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When you log into voicemail for the first time, you will be asked to</a:t>
            </a:r>
          </a:p>
          <a:p>
            <a:r>
              <a:rPr lang="en-US" dirty="0"/>
              <a:t>Record your Name</a:t>
            </a:r>
          </a:p>
          <a:p>
            <a:r>
              <a:rPr lang="en-US" dirty="0"/>
              <a:t>Record your Unavailable Greeting</a:t>
            </a:r>
          </a:p>
          <a:p>
            <a:r>
              <a:rPr lang="en-US" dirty="0"/>
              <a:t>Record your Busy Greeting</a:t>
            </a:r>
          </a:p>
          <a:p>
            <a:r>
              <a:rPr lang="en-US" dirty="0"/>
              <a:t>Set a new Security Code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you do not accomplish these tasks, you will be asked to do so every time you log 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Default Security Code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5562600"/>
            <a:ext cx="354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 EXTENSION NUMBER</a:t>
            </a:r>
          </a:p>
        </p:txBody>
      </p:sp>
    </p:spTree>
    <p:extLst>
      <p:ext uri="{BB962C8B-B14F-4D97-AF65-F5344CB8AC3E}">
        <p14:creationId xmlns:p14="http://schemas.microsoft.com/office/powerpoint/2010/main" val="32848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PureEdge</a:t>
            </a:r>
            <a:r>
              <a:rPr lang="en-US" dirty="0"/>
              <a:t> Portal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6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PureEdge</a:t>
            </a:r>
            <a:r>
              <a:rPr lang="en-US" dirty="0"/>
              <a:t> Portal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286000"/>
            <a:ext cx="10515600" cy="3505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dirty="0"/>
              <a:t>http://pureedgevoip.com</a:t>
            </a:r>
          </a:p>
          <a:p>
            <a:pPr marL="0" indent="0" algn="ctr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i="1" dirty="0"/>
              <a:t>Username: </a:t>
            </a:r>
            <a:r>
              <a:rPr lang="en-US" dirty="0"/>
              <a:t>your business e-mail address</a:t>
            </a:r>
          </a:p>
          <a:p>
            <a:pPr marL="0" indent="0" algn="ctr">
              <a:buNone/>
            </a:pPr>
            <a:r>
              <a:rPr lang="en-US" i="1" dirty="0"/>
              <a:t>Password: </a:t>
            </a:r>
            <a:r>
              <a:rPr lang="en-US" dirty="0"/>
              <a:t>PureEdge101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val Callout 1"/>
          <p:cNvSpPr/>
          <p:nvPr/>
        </p:nvSpPr>
        <p:spPr>
          <a:xfrm>
            <a:off x="8763000" y="5257800"/>
            <a:ext cx="2743200" cy="838200"/>
          </a:xfrm>
          <a:prstGeom prst="wedgeEllipseCallout">
            <a:avLst>
              <a:gd name="adj1" fmla="val -91823"/>
              <a:gd name="adj2" fmla="val -3309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Case Sensitive</a:t>
            </a:r>
          </a:p>
        </p:txBody>
      </p:sp>
    </p:spTree>
    <p:extLst>
      <p:ext uri="{BB962C8B-B14F-4D97-AF65-F5344CB8AC3E}">
        <p14:creationId xmlns:p14="http://schemas.microsoft.com/office/powerpoint/2010/main" val="74233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why would I want 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Retrieve voicemail messages</a:t>
            </a:r>
          </a:p>
          <a:p>
            <a:r>
              <a:rPr lang="en-US" dirty="0"/>
              <a:t>Modify extension routing</a:t>
            </a:r>
          </a:p>
          <a:p>
            <a:r>
              <a:rPr lang="en-US" dirty="0"/>
              <a:t>Change mailbox settings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92238"/>
            <a:ext cx="6705600" cy="546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Screen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142" y="1825625"/>
            <a:ext cx="3999715" cy="4351338"/>
          </a:xfrm>
        </p:spPr>
      </p:pic>
    </p:spTree>
    <p:extLst>
      <p:ext uri="{BB962C8B-B14F-4D97-AF65-F5344CB8AC3E}">
        <p14:creationId xmlns:p14="http://schemas.microsoft.com/office/powerpoint/2010/main" val="349649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Screen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91" y="1825625"/>
            <a:ext cx="9045417" cy="4351338"/>
          </a:xfrm>
        </p:spPr>
      </p:pic>
    </p:spTree>
    <p:extLst>
      <p:ext uri="{BB962C8B-B14F-4D97-AF65-F5344CB8AC3E}">
        <p14:creationId xmlns:p14="http://schemas.microsoft.com/office/powerpoint/2010/main" val="23231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Voicemail Tab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12" y="1825625"/>
            <a:ext cx="10268375" cy="4351338"/>
          </a:xfrm>
        </p:spPr>
      </p:pic>
    </p:spTree>
    <p:extLst>
      <p:ext uri="{BB962C8B-B14F-4D97-AF65-F5344CB8AC3E}">
        <p14:creationId xmlns:p14="http://schemas.microsoft.com/office/powerpoint/2010/main" val="64023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Settings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228600"/>
            <a:ext cx="2949196" cy="173751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66111"/>
            <a:ext cx="4625741" cy="38255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37395" y="4572000"/>
            <a:ext cx="8905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Change your Password!!</a:t>
            </a:r>
          </a:p>
        </p:txBody>
      </p:sp>
    </p:spTree>
    <p:extLst>
      <p:ext uri="{BB962C8B-B14F-4D97-AF65-F5344CB8AC3E}">
        <p14:creationId xmlns:p14="http://schemas.microsoft.com/office/powerpoint/2010/main" val="9196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Caller ID – even to your cell phone!</a:t>
            </a:r>
          </a:p>
          <a:p>
            <a:r>
              <a:rPr lang="en-US" dirty="0"/>
              <a:t>User-controllable Call Routing</a:t>
            </a:r>
          </a:p>
          <a:p>
            <a:r>
              <a:rPr lang="en-US" dirty="0"/>
              <a:t>Voicemail-to-Email</a:t>
            </a:r>
          </a:p>
          <a:p>
            <a:r>
              <a:rPr lang="en-US" dirty="0"/>
              <a:t>Office-to-Office Extension Dialing</a:t>
            </a:r>
          </a:p>
        </p:txBody>
      </p:sp>
    </p:spTree>
    <p:extLst>
      <p:ext uri="{BB962C8B-B14F-4D97-AF65-F5344CB8AC3E}">
        <p14:creationId xmlns:p14="http://schemas.microsoft.com/office/powerpoint/2010/main" val="42243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69975"/>
          </a:xfrm>
        </p:spPr>
        <p:txBody>
          <a:bodyPr/>
          <a:lstStyle/>
          <a:p>
            <a:r>
              <a:rPr lang="en-US" dirty="0"/>
              <a:t>Click on the </a:t>
            </a:r>
            <a:r>
              <a:rPr lang="en-US" dirty="0">
                <a:solidFill>
                  <a:schemeClr val="accent4"/>
                </a:solidFill>
              </a:rPr>
              <a:t>Services</a:t>
            </a:r>
            <a:r>
              <a:rPr lang="en-US" dirty="0"/>
              <a:t> tab</a:t>
            </a:r>
          </a:p>
          <a:p>
            <a:r>
              <a:rPr lang="en-US" dirty="0"/>
              <a:t>Click on your extension number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05376"/>
            <a:ext cx="9281964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Routing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09946"/>
            <a:ext cx="4695341" cy="4351338"/>
          </a:xfr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6858000" y="2514600"/>
            <a:ext cx="3657600" cy="3279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1"/>
                </a:solidFill>
              </a:rPr>
              <a:t>Valid Destinations</a:t>
            </a:r>
          </a:p>
          <a:p>
            <a:r>
              <a:rPr lang="en-US" dirty="0"/>
              <a:t>Extension</a:t>
            </a:r>
          </a:p>
          <a:p>
            <a:r>
              <a:rPr lang="en-US" b="1" dirty="0"/>
              <a:t>Phone</a:t>
            </a:r>
          </a:p>
          <a:p>
            <a:r>
              <a:rPr lang="en-US" dirty="0"/>
              <a:t>Mailbox</a:t>
            </a:r>
          </a:p>
          <a:p>
            <a:r>
              <a:rPr lang="en-US" b="1" dirty="0"/>
              <a:t>Outside Number</a:t>
            </a:r>
          </a:p>
          <a:p>
            <a:r>
              <a:rPr lang="en-US" b="1" dirty="0"/>
              <a:t>Find Me</a:t>
            </a:r>
          </a:p>
        </p:txBody>
      </p:sp>
    </p:spTree>
    <p:extLst>
      <p:ext uri="{BB962C8B-B14F-4D97-AF65-F5344CB8AC3E}">
        <p14:creationId xmlns:p14="http://schemas.microsoft.com/office/powerpoint/2010/main" val="1076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4495800" cy="4351338"/>
          </a:xfrm>
        </p:spPr>
        <p:txBody>
          <a:bodyPr/>
          <a:lstStyle/>
          <a:p>
            <a:pPr marL="228600" lvl="1">
              <a:spcBef>
                <a:spcPts val="1800"/>
              </a:spcBef>
            </a:pPr>
            <a:r>
              <a:rPr lang="en-US" sz="2000" dirty="0"/>
              <a:t>Sequential or Simultaneous</a:t>
            </a:r>
            <a:endParaRPr lang="en-US" dirty="0"/>
          </a:p>
          <a:p>
            <a:r>
              <a:rPr lang="en-US" dirty="0"/>
              <a:t>Up to five locations</a:t>
            </a:r>
          </a:p>
          <a:p>
            <a:pPr lvl="1"/>
            <a:r>
              <a:rPr lang="en-US" dirty="0"/>
              <a:t>Internal or External</a:t>
            </a:r>
          </a:p>
          <a:p>
            <a:pPr marL="228600" lvl="1">
              <a:spcBef>
                <a:spcPts val="1800"/>
              </a:spcBef>
            </a:pPr>
            <a:r>
              <a:rPr lang="en-US" sz="2000" dirty="0"/>
              <a:t>Ring Timer </a:t>
            </a:r>
          </a:p>
          <a:p>
            <a:pPr marL="228600" lvl="1">
              <a:spcBef>
                <a:spcPts val="1800"/>
              </a:spcBef>
            </a:pPr>
            <a:r>
              <a:rPr lang="en-US" sz="2000" dirty="0"/>
              <a:t>Call Screening</a:t>
            </a:r>
          </a:p>
          <a:p>
            <a:r>
              <a:rPr lang="en-US" dirty="0"/>
              <a:t>Time Settings</a:t>
            </a:r>
          </a:p>
          <a:p>
            <a:pPr lvl="1"/>
            <a:r>
              <a:rPr lang="en-US" i="1" dirty="0"/>
              <a:t>Note: Currently, must be set on Eastern Standard 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8940"/>
          <a:stretch/>
        </p:blipFill>
        <p:spPr>
          <a:xfrm>
            <a:off x="5029200" y="228600"/>
            <a:ext cx="6400800" cy="604276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648200" y="1295400"/>
            <a:ext cx="2057400" cy="685800"/>
          </a:xfrm>
          <a:prstGeom prst="straightConnector1">
            <a:avLst/>
          </a:prstGeom>
          <a:ln w="698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548701" y="2448449"/>
            <a:ext cx="2394899" cy="178297"/>
          </a:xfrm>
          <a:prstGeom prst="straightConnector1">
            <a:avLst/>
          </a:prstGeom>
          <a:ln w="698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90800" y="3415350"/>
            <a:ext cx="3238500" cy="470850"/>
          </a:xfrm>
          <a:prstGeom prst="straightConnector1">
            <a:avLst/>
          </a:prstGeom>
          <a:ln w="698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62766" y="3886200"/>
            <a:ext cx="2218834" cy="258736"/>
          </a:xfrm>
          <a:prstGeom prst="straightConnector1">
            <a:avLst/>
          </a:prstGeom>
          <a:ln w="698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25601" y="5036344"/>
            <a:ext cx="2351399" cy="450056"/>
          </a:xfrm>
          <a:prstGeom prst="straightConnector1">
            <a:avLst/>
          </a:prstGeom>
          <a:ln w="698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2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Mailbox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46175"/>
          </a:xfrm>
        </p:spPr>
        <p:txBody>
          <a:bodyPr/>
          <a:lstStyle/>
          <a:p>
            <a:r>
              <a:rPr lang="en-US" dirty="0"/>
              <a:t>In the left-hand menu under Mailbox, click on Standard</a:t>
            </a:r>
          </a:p>
          <a:p>
            <a:r>
              <a:rPr lang="en-US" dirty="0"/>
              <a:t>Click on your Extension number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124200"/>
            <a:ext cx="9114310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Mailbox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34000" cy="3203575"/>
          </a:xfrm>
        </p:spPr>
        <p:txBody>
          <a:bodyPr>
            <a:normAutofit/>
          </a:bodyPr>
          <a:lstStyle/>
          <a:p>
            <a:r>
              <a:rPr lang="en-US" dirty="0"/>
              <a:t>Change your Mailbox password</a:t>
            </a:r>
          </a:p>
          <a:p>
            <a:r>
              <a:rPr lang="en-US" dirty="0"/>
              <a:t>Change mailbox options</a:t>
            </a:r>
          </a:p>
          <a:p>
            <a:r>
              <a:rPr lang="en-US" dirty="0"/>
              <a:t>Change email/text notification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133600"/>
            <a:ext cx="5547841" cy="17679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88520" y="4013537"/>
            <a:ext cx="652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Two e-mail addresses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E-mail – contains message as an attachment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SMS E-mail – Envelope information only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Verizon: </a:t>
            </a:r>
            <a:r>
              <a:rPr lang="en-US" dirty="0">
                <a:solidFill>
                  <a:schemeClr val="accent4"/>
                </a:solidFill>
              </a:rPr>
              <a:t>##########@vtext.com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Sprint: </a:t>
            </a:r>
            <a:r>
              <a:rPr lang="en-US" dirty="0">
                <a:solidFill>
                  <a:schemeClr val="accent4"/>
                </a:solidFill>
              </a:rPr>
              <a:t>##########@messaging.sprintpcs.com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AT&amp;T: </a:t>
            </a:r>
            <a:r>
              <a:rPr lang="en-US" dirty="0">
                <a:solidFill>
                  <a:schemeClr val="accent4"/>
                </a:solidFill>
              </a:rPr>
              <a:t>##########@text.att.net</a:t>
            </a:r>
          </a:p>
        </p:txBody>
      </p:sp>
    </p:spTree>
    <p:extLst>
      <p:ext uri="{BB962C8B-B14F-4D97-AF65-F5344CB8AC3E}">
        <p14:creationId xmlns:p14="http://schemas.microsoft.com/office/powerpoint/2010/main" val="37033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38200"/>
            <a:ext cx="6089394" cy="5674637"/>
          </a:xfrm>
        </p:spPr>
      </p:pic>
    </p:spTree>
    <p:extLst>
      <p:ext uri="{BB962C8B-B14F-4D97-AF65-F5344CB8AC3E}">
        <p14:creationId xmlns:p14="http://schemas.microsoft.com/office/powerpoint/2010/main" val="102543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Extension</a:t>
            </a:r>
          </a:p>
          <a:p>
            <a:pPr lvl="1"/>
            <a:r>
              <a:rPr lang="en-US" dirty="0"/>
              <a:t>Assigned to a physical telephone</a:t>
            </a:r>
          </a:p>
          <a:p>
            <a:r>
              <a:rPr lang="en-US" dirty="0"/>
              <a:t>Cloud Extension</a:t>
            </a:r>
          </a:p>
          <a:p>
            <a:pPr lvl="1"/>
            <a:r>
              <a:rPr lang="en-US" dirty="0"/>
              <a:t>Assigned to an agent that does not have a dedicated telephone</a:t>
            </a:r>
          </a:p>
        </p:txBody>
      </p:sp>
    </p:spTree>
    <p:extLst>
      <p:ext uri="{BB962C8B-B14F-4D97-AF65-F5344CB8AC3E}">
        <p14:creationId xmlns:p14="http://schemas.microsoft.com/office/powerpoint/2010/main" val="374739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Polycom phones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VVX 400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40" y="2514600"/>
            <a:ext cx="4120296" cy="367506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VVX 300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690" y="2514600"/>
            <a:ext cx="3972195" cy="3675063"/>
          </a:xfrm>
        </p:spPr>
      </p:pic>
    </p:spTree>
    <p:extLst>
      <p:ext uri="{BB962C8B-B14F-4D97-AF65-F5344CB8AC3E}">
        <p14:creationId xmlns:p14="http://schemas.microsoft.com/office/powerpoint/2010/main" val="350386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1213"/>
            <a:ext cx="6019800" cy="5569501"/>
          </a:xfrm>
        </p:spPr>
      </p:pic>
      <p:sp>
        <p:nvSpPr>
          <p:cNvPr id="6" name="Line Callout 1 5"/>
          <p:cNvSpPr/>
          <p:nvPr/>
        </p:nvSpPr>
        <p:spPr>
          <a:xfrm>
            <a:off x="838200" y="694660"/>
            <a:ext cx="2130552" cy="762000"/>
          </a:xfrm>
          <a:prstGeom prst="borderCallout1">
            <a:avLst>
              <a:gd name="adj1" fmla="val 205167"/>
              <a:gd name="adj2" fmla="val 218486"/>
              <a:gd name="adj3" fmla="val 58067"/>
              <a:gd name="adj4" fmla="val 10523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Line Keys, Park, BLF’s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838200" y="1950202"/>
            <a:ext cx="2130552" cy="438912"/>
          </a:xfrm>
          <a:prstGeom prst="borderCallout1">
            <a:avLst>
              <a:gd name="adj1" fmla="val 203121"/>
              <a:gd name="adj2" fmla="val 245711"/>
              <a:gd name="adj3" fmla="val 58067"/>
              <a:gd name="adj4" fmla="val 10523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Soft Keys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838200" y="2882656"/>
            <a:ext cx="2130552" cy="438912"/>
          </a:xfrm>
          <a:prstGeom prst="borderCallout1">
            <a:avLst>
              <a:gd name="adj1" fmla="val 211822"/>
              <a:gd name="adj2" fmla="val 224313"/>
              <a:gd name="adj3" fmla="val 58067"/>
              <a:gd name="adj4" fmla="val 10523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Transfer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838200" y="4747564"/>
            <a:ext cx="2130552" cy="438912"/>
          </a:xfrm>
          <a:prstGeom prst="borderCallout1">
            <a:avLst>
              <a:gd name="adj1" fmla="val -20355"/>
              <a:gd name="adj2" fmla="val 225323"/>
              <a:gd name="adj3" fmla="val 58067"/>
              <a:gd name="adj4" fmla="val 10523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Hold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838200" y="3815110"/>
            <a:ext cx="2130552" cy="438912"/>
          </a:xfrm>
          <a:prstGeom prst="borderCallout1">
            <a:avLst>
              <a:gd name="adj1" fmla="val 85492"/>
              <a:gd name="adj2" fmla="val 220934"/>
              <a:gd name="adj3" fmla="val 58067"/>
              <a:gd name="adj4" fmla="val 10523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Messages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9291637" y="691233"/>
            <a:ext cx="2133600" cy="441554"/>
          </a:xfrm>
          <a:prstGeom prst="borderCallout1">
            <a:avLst>
              <a:gd name="adj1" fmla="val 177771"/>
              <a:gd name="adj2" fmla="val -56671"/>
              <a:gd name="adj3" fmla="val 51882"/>
              <a:gd name="adj4" fmla="val -3825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Message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Waiting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9291637" y="1703352"/>
            <a:ext cx="2133600" cy="438912"/>
          </a:xfrm>
          <a:prstGeom prst="borderCallout1">
            <a:avLst>
              <a:gd name="adj1" fmla="val 202617"/>
              <a:gd name="adj2" fmla="val -38812"/>
              <a:gd name="adj3" fmla="val 59304"/>
              <a:gd name="adj4" fmla="val -4150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9291637" y="2712829"/>
            <a:ext cx="2133600" cy="438912"/>
          </a:xfrm>
          <a:prstGeom prst="borderCallout1">
            <a:avLst>
              <a:gd name="adj1" fmla="val 94235"/>
              <a:gd name="adj2" fmla="val -46048"/>
              <a:gd name="adj3" fmla="val 53119"/>
              <a:gd name="adj4" fmla="val -349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Directional Pad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9291637" y="3722306"/>
            <a:ext cx="2133600" cy="438912"/>
          </a:xfrm>
          <a:prstGeom prst="borderCallout1">
            <a:avLst>
              <a:gd name="adj1" fmla="val 32800"/>
              <a:gd name="adj2" fmla="val -45510"/>
              <a:gd name="adj3" fmla="val 51882"/>
              <a:gd name="adj4" fmla="val -3825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Headset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9291637" y="4731783"/>
            <a:ext cx="2133600" cy="438912"/>
          </a:xfrm>
          <a:prstGeom prst="borderCallout1">
            <a:avLst>
              <a:gd name="adj1" fmla="val -116939"/>
              <a:gd name="adj2" fmla="val -46403"/>
              <a:gd name="adj3" fmla="val 51882"/>
              <a:gd name="adj4" fmla="val -3825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Speakerphone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9294685" y="5741258"/>
            <a:ext cx="2130552" cy="438912"/>
          </a:xfrm>
          <a:prstGeom prst="borderCallout1">
            <a:avLst>
              <a:gd name="adj1" fmla="val -210255"/>
              <a:gd name="adj2" fmla="val -47307"/>
              <a:gd name="adj3" fmla="val 51882"/>
              <a:gd name="adj4" fmla="val -3825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Mute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838200" y="5680016"/>
            <a:ext cx="2130552" cy="438912"/>
          </a:xfrm>
          <a:prstGeom prst="borderCallout1">
            <a:avLst>
              <a:gd name="adj1" fmla="val -118011"/>
              <a:gd name="adj2" fmla="val 274501"/>
              <a:gd name="adj3" fmla="val 58067"/>
              <a:gd name="adj4" fmla="val 10523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Volume Control</a:t>
            </a:r>
          </a:p>
        </p:txBody>
      </p:sp>
    </p:spTree>
    <p:extLst>
      <p:ext uri="{BB962C8B-B14F-4D97-AF65-F5344CB8AC3E}">
        <p14:creationId xmlns:p14="http://schemas.microsoft.com/office/powerpoint/2010/main" val="18274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the phone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643" y="2901820"/>
            <a:ext cx="5029200" cy="3340359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2971800" y="3352800"/>
            <a:ext cx="2667000" cy="10668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467600" y="3200400"/>
            <a:ext cx="2133600" cy="12192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5371" y="1979474"/>
            <a:ext cx="32047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LAN 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Active Data Jack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Power-Over-Ethernet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 this port to your </a:t>
            </a:r>
            <a:br>
              <a:rPr lang="en-US" dirty="0"/>
            </a:br>
            <a:r>
              <a:rPr lang="en-US" dirty="0"/>
              <a:t>network jack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20200" y="2277070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 Port </a:t>
            </a:r>
            <a:r>
              <a:rPr lang="en-US" i="1" dirty="0"/>
              <a:t>(optional use)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Printer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4038600"/>
            <a:ext cx="3411686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The phone knows who it is. If a phone is moved, it will keep its extension number. 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So, take your phone with you!</a:t>
            </a:r>
          </a:p>
        </p:txBody>
      </p:sp>
    </p:spTree>
    <p:extLst>
      <p:ext uri="{BB962C8B-B14F-4D97-AF65-F5344CB8AC3E}">
        <p14:creationId xmlns:p14="http://schemas.microsoft.com/office/powerpoint/2010/main" val="32603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Polycom phones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Hey! The phone is ringing!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31975"/>
          </a:xfrm>
        </p:spPr>
        <p:txBody>
          <a:bodyPr/>
          <a:lstStyle/>
          <a:p>
            <a:r>
              <a:rPr lang="en-US" dirty="0"/>
              <a:t>Pick up the handset</a:t>
            </a:r>
          </a:p>
          <a:p>
            <a:r>
              <a:rPr lang="en-US" dirty="0"/>
              <a:t>Press the Speaker button</a:t>
            </a:r>
          </a:p>
          <a:p>
            <a:r>
              <a:rPr lang="en-US" dirty="0"/>
              <a:t>Press the Headset button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972875"/>
            <a:ext cx="66976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 pick up a different extension: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Dial *8 + the extension of the ringing phone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Press </a:t>
            </a:r>
            <a:r>
              <a:rPr lang="en-US" sz="2000" dirty="0">
                <a:solidFill>
                  <a:schemeClr val="accent4"/>
                </a:solidFill>
              </a:rPr>
              <a:t>SEND </a:t>
            </a:r>
            <a:r>
              <a:rPr lang="en-US" sz="2000" dirty="0"/>
              <a:t>soft key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0"/>
            <a:ext cx="3736246" cy="36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</p:bld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0</TotalTime>
  <Words>835</Words>
  <Application>Microsoft Office PowerPoint</Application>
  <PresentationFormat>Widescreen</PresentationFormat>
  <Paragraphs>213</Paragraphs>
  <Slides>35</Slides>
  <Notes>0</Notes>
  <HiddenSlides>14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Century Schoolbook</vt:lpstr>
      <vt:lpstr>CITY SKETCH 16X9</vt:lpstr>
      <vt:lpstr>PureEdge VOIP</vt:lpstr>
      <vt:lpstr>What is PureEdge VOIP?</vt:lpstr>
      <vt:lpstr>Key Features</vt:lpstr>
      <vt:lpstr>Two types of extensions</vt:lpstr>
      <vt:lpstr>Polycom phones</vt:lpstr>
      <vt:lpstr>PowerPoint Presentation</vt:lpstr>
      <vt:lpstr>Connecting the phone</vt:lpstr>
      <vt:lpstr>Using the Polycom phones</vt:lpstr>
      <vt:lpstr>Hey! The phone is ringing!</vt:lpstr>
      <vt:lpstr>Reach out and touch someone</vt:lpstr>
      <vt:lpstr>Call Center</vt:lpstr>
      <vt:lpstr>Call Handling</vt:lpstr>
      <vt:lpstr>Call Handling</vt:lpstr>
      <vt:lpstr>Call Handling</vt:lpstr>
      <vt:lpstr>Call Handling</vt:lpstr>
      <vt:lpstr>Call Handling</vt:lpstr>
      <vt:lpstr>Paging</vt:lpstr>
      <vt:lpstr>Let’s make this a party!</vt:lpstr>
      <vt:lpstr>Do Not Disturb</vt:lpstr>
      <vt:lpstr>Voicemail</vt:lpstr>
      <vt:lpstr>Checking voicemail</vt:lpstr>
      <vt:lpstr>First Time Enrollment</vt:lpstr>
      <vt:lpstr>PureEdge Portal</vt:lpstr>
      <vt:lpstr>PureEdge Portal</vt:lpstr>
      <vt:lpstr>But why would I want to?</vt:lpstr>
      <vt:lpstr>Login Screen</vt:lpstr>
      <vt:lpstr>Home Screen</vt:lpstr>
      <vt:lpstr>Voicemail Tab</vt:lpstr>
      <vt:lpstr>Profile Settings</vt:lpstr>
      <vt:lpstr>Extension Settings</vt:lpstr>
      <vt:lpstr>Call Routing</vt:lpstr>
      <vt:lpstr>Find Me</vt:lpstr>
      <vt:lpstr>Mailbox Settings</vt:lpstr>
      <vt:lpstr>Mailbox Settings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2015-04-01T16:40:46Z</dcterms:created>
  <dcterms:modified xsi:type="dcterms:W3CDTF">2018-02-02T15:19:47Z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