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294" r:id="rId5"/>
    <p:sldId id="265" r:id="rId6"/>
    <p:sldId id="297" r:id="rId7"/>
    <p:sldId id="261" r:id="rId8"/>
    <p:sldId id="269" r:id="rId9"/>
    <p:sldId id="270" r:id="rId10"/>
    <p:sldId id="295" r:id="rId11"/>
    <p:sldId id="298" r:id="rId12"/>
    <p:sldId id="287" r:id="rId13"/>
    <p:sldId id="273" r:id="rId14"/>
    <p:sldId id="272" r:id="rId15"/>
    <p:sldId id="274" r:id="rId16"/>
    <p:sldId id="296" r:id="rId17"/>
    <p:sldId id="275" r:id="rId18"/>
    <p:sldId id="271" r:id="rId19"/>
    <p:sldId id="276" r:id="rId20"/>
    <p:sldId id="277" r:id="rId21"/>
    <p:sldId id="278" r:id="rId22"/>
    <p:sldId id="279" r:id="rId23"/>
    <p:sldId id="300" r:id="rId24"/>
    <p:sldId id="30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B47"/>
    <a:srgbClr val="76B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5" d="100"/>
          <a:sy n="85" d="100"/>
        </p:scale>
        <p:origin x="595" y="-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358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81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050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83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4628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29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7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47800"/>
            <a:ext cx="6942666" cy="685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96781"/>
            <a:ext cx="6942666" cy="2792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370A63D-09A7-44F7-B49F-91A42093F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8918"/>
            <a:ext cx="776182" cy="56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9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2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E2824-C2A0-4931-BB32-60B24BDBB3C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E2824-C2A0-4931-BB32-60B24BDBB3CC}" type="datetimeFigureOut">
              <a:rPr lang="en-US" smtClean="0"/>
              <a:pPr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3333A4-2EF1-4B79-B68C-AB20E66B4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E8BF35-6251-4CF3-B90A-76934ED1B04B}"/>
              </a:ext>
            </a:extLst>
          </p:cNvPr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5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pureedgevoip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EB47175F-B6AF-468D-860D-C39AACB623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83" y="914400"/>
            <a:ext cx="5955233" cy="434939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257800"/>
            <a:ext cx="7620000" cy="65972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309B47"/>
                </a:solidFill>
                <a:latin typeface="Helvetica" pitchFamily="2" charset="0"/>
              </a:rPr>
              <a:t>User Training for Yealink T Series Desk Phones</a:t>
            </a:r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AFC9E7BB-926B-4B34-BED2-F5690AF1DD56}"/>
              </a:ext>
            </a:extLst>
          </p:cNvPr>
          <p:cNvSpPr/>
          <p:nvPr/>
        </p:nvSpPr>
        <p:spPr>
          <a:xfrm>
            <a:off x="5867400" y="152400"/>
            <a:ext cx="4191000" cy="3962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For Audio:</a:t>
            </a:r>
          </a:p>
          <a:p>
            <a:pPr algn="ctr"/>
            <a:r>
              <a:rPr lang="en-US" dirty="0"/>
              <a:t>Phone: (646) 439-2146</a:t>
            </a:r>
          </a:p>
          <a:p>
            <a:pPr algn="ctr"/>
            <a:r>
              <a:rPr lang="en-US" dirty="0"/>
              <a:t>Room: 108#</a:t>
            </a:r>
          </a:p>
          <a:p>
            <a:pPr algn="ctr"/>
            <a:r>
              <a:rPr lang="en-US" dirty="0"/>
              <a:t>Password: 2468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C85E9-A42A-43B0-A16E-712A5C27669D}"/>
              </a:ext>
            </a:extLst>
          </p:cNvPr>
          <p:cNvSpPr txBox="1"/>
          <p:nvPr/>
        </p:nvSpPr>
        <p:spPr>
          <a:xfrm>
            <a:off x="2209800" y="6021309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09B47"/>
                </a:solidFill>
                <a:latin typeface="Helvetica" pitchFamily="2" charset="0"/>
              </a:rPr>
              <a:t>support.mynexline.com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82A6F-F914-4156-A5F7-5EA8C35D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50CE-653D-4A72-A74D-CCB613AB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</a:t>
            </a:r>
          </a:p>
          <a:p>
            <a:pPr lvl="1"/>
            <a:r>
              <a:rPr lang="en-US" dirty="0"/>
              <a:t>Blind/Unattended</a:t>
            </a:r>
          </a:p>
          <a:p>
            <a:pPr lvl="1"/>
            <a:r>
              <a:rPr lang="en-US" dirty="0"/>
              <a:t>Supervised/Attended</a:t>
            </a:r>
          </a:p>
          <a:p>
            <a:r>
              <a:rPr lang="en-US" dirty="0"/>
              <a:t>Hold (Personal)</a:t>
            </a:r>
          </a:p>
          <a:p>
            <a:r>
              <a:rPr lang="en-US" dirty="0"/>
              <a:t>Park (System)</a:t>
            </a:r>
          </a:p>
        </p:txBody>
      </p:sp>
    </p:spTree>
    <p:extLst>
      <p:ext uri="{BB962C8B-B14F-4D97-AF65-F5344CB8AC3E}">
        <p14:creationId xmlns:p14="http://schemas.microsoft.com/office/powerpoint/2010/main" val="15442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447800"/>
            <a:ext cx="6942666" cy="685800"/>
          </a:xfrm>
        </p:spPr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77" y="2682596"/>
            <a:ext cx="4876800" cy="21742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BLIND TRANSFER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TRANSFER</a:t>
            </a:r>
            <a:r>
              <a:rPr lang="en-US" dirty="0"/>
              <a:t> button or soft key</a:t>
            </a:r>
          </a:p>
          <a:p>
            <a:r>
              <a:rPr lang="en-US" dirty="0"/>
              <a:t>Call the other party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TRANSFER </a:t>
            </a:r>
            <a:r>
              <a:rPr lang="en-US" dirty="0"/>
              <a:t>again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3429000"/>
            <a:ext cx="4716684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SUPERVISED TRANSFER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2000" dirty="0">
                <a:solidFill>
                  <a:srgbClr val="7030A0"/>
                </a:solidFill>
              </a:rPr>
              <a:t>TRANSFER</a:t>
            </a:r>
            <a:r>
              <a:rPr lang="en-US" sz="2000" dirty="0"/>
              <a:t> button or soft key</a:t>
            </a:r>
          </a:p>
          <a:p>
            <a:pPr marL="228600" lvl="0" indent="-228600">
              <a:lnSpc>
                <a:spcPct val="90000"/>
              </a:lnSpc>
              <a:spcBef>
                <a:spcPts val="1800"/>
              </a:spcBef>
              <a:buClr>
                <a:srgbClr val="B2D0B4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Dial the other party and press </a:t>
            </a:r>
            <a:r>
              <a:rPr lang="en-US" sz="2000" dirty="0">
                <a:solidFill>
                  <a:srgbClr val="7030A0"/>
                </a:solidFill>
              </a:rPr>
              <a:t>#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After hearing </a:t>
            </a:r>
            <a:r>
              <a:rPr lang="en-US" sz="2000" dirty="0" err="1"/>
              <a:t>ringback</a:t>
            </a:r>
            <a:r>
              <a:rPr lang="en-US" sz="2000" dirty="0"/>
              <a:t> or speaking to other party, press </a:t>
            </a:r>
            <a:r>
              <a:rPr lang="en-US" sz="2000" dirty="0">
                <a:solidFill>
                  <a:schemeClr val="accent4"/>
                </a:solidFill>
              </a:rPr>
              <a:t>TRANSFER</a:t>
            </a:r>
            <a:r>
              <a:rPr lang="en-US" sz="2000" dirty="0"/>
              <a:t> again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02" y="914400"/>
            <a:ext cx="1884296" cy="16626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D5BD91-1676-4198-A7F4-052F5F802571}"/>
              </a:ext>
            </a:extLst>
          </p:cNvPr>
          <p:cNvCxnSpPr>
            <a:cxnSpLocks/>
          </p:cNvCxnSpPr>
          <p:nvPr/>
        </p:nvCxnSpPr>
        <p:spPr>
          <a:xfrm>
            <a:off x="5147733" y="2362200"/>
            <a:ext cx="0" cy="32921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9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33600"/>
            <a:ext cx="48768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TRANSFER TO VOICEMAIL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TRANSFER</a:t>
            </a:r>
            <a:r>
              <a:rPr lang="en-US" dirty="0"/>
              <a:t> button or soft key</a:t>
            </a:r>
          </a:p>
          <a:p>
            <a:r>
              <a:rPr lang="en-US" dirty="0"/>
              <a:t>Dial extension number followed by </a:t>
            </a:r>
            <a:r>
              <a:rPr lang="en-US" dirty="0">
                <a:solidFill>
                  <a:schemeClr val="accent4"/>
                </a:solidFill>
              </a:rPr>
              <a:t>*</a:t>
            </a:r>
          </a:p>
          <a:p>
            <a:r>
              <a:rPr lang="en-US" dirty="0"/>
              <a:t>Press</a:t>
            </a:r>
            <a:r>
              <a:rPr lang="en-US" dirty="0">
                <a:solidFill>
                  <a:schemeClr val="accent4"/>
                </a:solidFill>
              </a:rPr>
              <a:t> TRANSFER</a:t>
            </a:r>
          </a:p>
          <a:p>
            <a:r>
              <a:rPr lang="en-US" dirty="0"/>
              <a:t>Hang 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8A9D1A93-179F-413F-B3BE-3B3C4CBA763A}"/>
              </a:ext>
            </a:extLst>
          </p:cNvPr>
          <p:cNvSpPr/>
          <p:nvPr/>
        </p:nvSpPr>
        <p:spPr>
          <a:xfrm>
            <a:off x="5767431" y="2286000"/>
            <a:ext cx="4648200" cy="4038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Pro Tip: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Dial </a:t>
            </a:r>
            <a:r>
              <a:rPr lang="en-US" b="1" dirty="0">
                <a:solidFill>
                  <a:schemeClr val="bg2"/>
                </a:solidFill>
              </a:rPr>
              <a:t>Extension + * </a:t>
            </a:r>
            <a:r>
              <a:rPr lang="en-US" dirty="0">
                <a:solidFill>
                  <a:schemeClr val="bg2"/>
                </a:solidFill>
              </a:rPr>
              <a:t>to quickly leave someone a voicemail</a:t>
            </a:r>
          </a:p>
        </p:txBody>
      </p:sp>
    </p:spTree>
    <p:extLst>
      <p:ext uri="{BB962C8B-B14F-4D97-AF65-F5344CB8AC3E}">
        <p14:creationId xmlns:p14="http://schemas.microsoft.com/office/powerpoint/2010/main" val="25679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45452"/>
            <a:ext cx="4953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HOLD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HOLD</a:t>
            </a:r>
            <a:r>
              <a:rPr lang="en-US" dirty="0"/>
              <a:t> button or softkey</a:t>
            </a:r>
          </a:p>
          <a:p>
            <a:r>
              <a:rPr lang="en-US" dirty="0"/>
              <a:t>Press blinking line key to retrieve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Hold feature is useful when you will be retrieving the call from the same phone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209800"/>
            <a:ext cx="2750472" cy="231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150378"/>
            <a:ext cx="106680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PARK</a:t>
            </a:r>
          </a:p>
          <a:p>
            <a:r>
              <a:rPr lang="en-US" dirty="0"/>
              <a:t>Press available </a:t>
            </a:r>
            <a:r>
              <a:rPr lang="en-US" dirty="0">
                <a:solidFill>
                  <a:schemeClr val="accent4"/>
                </a:solidFill>
              </a:rPr>
              <a:t>Park</a:t>
            </a:r>
            <a:r>
              <a:rPr lang="en-US" dirty="0"/>
              <a:t> button</a:t>
            </a:r>
          </a:p>
          <a:p>
            <a:r>
              <a:rPr lang="en-US" dirty="0"/>
              <a:t>Call will be released from phone and will light red on all phones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</a:rPr>
              <a:t>RETRIEVE</a:t>
            </a:r>
          </a:p>
          <a:p>
            <a:r>
              <a:rPr lang="en-US" dirty="0"/>
              <a:t>Press the lit </a:t>
            </a:r>
            <a:r>
              <a:rPr lang="en-US" dirty="0">
                <a:solidFill>
                  <a:schemeClr val="accent4"/>
                </a:solidFill>
              </a:rPr>
              <a:t>Park</a:t>
            </a:r>
            <a:r>
              <a:rPr lang="en-US" dirty="0"/>
              <a:t> button</a:t>
            </a:r>
          </a:p>
          <a:p>
            <a:pPr lvl="1"/>
            <a:r>
              <a:rPr lang="en-US" dirty="0"/>
              <a:t>If no Park key, dial </a:t>
            </a:r>
            <a:r>
              <a:rPr lang="en-US" sz="2000" dirty="0">
                <a:solidFill>
                  <a:schemeClr val="accent4"/>
                </a:solidFill>
              </a:rPr>
              <a:t>*71 </a:t>
            </a:r>
            <a:r>
              <a:rPr lang="en-US" dirty="0"/>
              <a:t>+ the parking location (i.e. *711, *712,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36011"/>
            <a:ext cx="238696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8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Yealink phones support Group Paging, which will allow one-way announcements through phones in the office. </a:t>
            </a:r>
          </a:p>
          <a:p>
            <a:r>
              <a:rPr lang="en-US" dirty="0"/>
              <a:t>Press the </a:t>
            </a:r>
            <a:r>
              <a:rPr lang="en-US" dirty="0">
                <a:solidFill>
                  <a:schemeClr val="accent4"/>
                </a:solidFill>
              </a:rPr>
              <a:t>PAGE</a:t>
            </a:r>
            <a:r>
              <a:rPr lang="en-US" dirty="0"/>
              <a:t> softkey</a:t>
            </a:r>
          </a:p>
          <a:p>
            <a:r>
              <a:rPr lang="en-US" dirty="0"/>
              <a:t>Select Page Zone</a:t>
            </a:r>
          </a:p>
          <a:p>
            <a:pPr lvl="1"/>
            <a:r>
              <a:rPr lang="en-US" dirty="0"/>
              <a:t>1 = Default</a:t>
            </a:r>
          </a:p>
          <a:p>
            <a:pPr lvl="1"/>
            <a:r>
              <a:rPr lang="en-US" dirty="0"/>
              <a:t>24 = Priority (Active calls placed on Hold)</a:t>
            </a:r>
          </a:p>
          <a:p>
            <a:pPr lvl="1"/>
            <a:r>
              <a:rPr lang="en-US" dirty="0"/>
              <a:t>25 = Emergency (DND Override, Active calls placed on Hold)</a:t>
            </a:r>
          </a:p>
          <a:p>
            <a:r>
              <a:rPr lang="en-US" dirty="0"/>
              <a:t>Pickup handset and begin speaking</a:t>
            </a:r>
          </a:p>
          <a:p>
            <a:pPr lvl="0"/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END CALL </a:t>
            </a:r>
            <a:r>
              <a:rPr lang="en-US" dirty="0"/>
              <a:t>softkey or hang 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743200"/>
            <a:ext cx="2835354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3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this a party!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Yealink phones supports 3-way calling</a:t>
            </a:r>
          </a:p>
          <a:p>
            <a:r>
              <a:rPr lang="en-US" dirty="0"/>
              <a:t>Call the first party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CONF </a:t>
            </a:r>
            <a:r>
              <a:rPr lang="en-US" dirty="0"/>
              <a:t>soft key</a:t>
            </a:r>
          </a:p>
          <a:p>
            <a:r>
              <a:rPr lang="en-US" dirty="0"/>
              <a:t>Dial and connect with second party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CONF </a:t>
            </a:r>
            <a:r>
              <a:rPr lang="en-US" dirty="0"/>
              <a:t>again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Tips for managing 3-way calls are in the </a:t>
            </a:r>
            <a:r>
              <a:rPr lang="en-US" dirty="0" err="1"/>
              <a:t>TelNexa</a:t>
            </a:r>
            <a:r>
              <a:rPr lang="en-US" dirty="0"/>
              <a:t> User Guide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38942"/>
            <a:ext cx="3024177" cy="290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7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Not Disturb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558" y="1981200"/>
            <a:ext cx="6096000" cy="45751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Standard Extensions, if the phone is placed in </a:t>
            </a:r>
            <a:r>
              <a:rPr lang="en-US" dirty="0">
                <a:solidFill>
                  <a:schemeClr val="accent5"/>
                </a:solidFill>
              </a:rPr>
              <a:t>Do Not Disturb </a:t>
            </a:r>
            <a:r>
              <a:rPr lang="en-US" dirty="0"/>
              <a:t>mode, the system will treat the phone as “Busy”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To toggle Do Not Disturb: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DND</a:t>
            </a:r>
            <a:r>
              <a:rPr lang="en-US" dirty="0"/>
              <a:t> softkey</a:t>
            </a:r>
          </a:p>
          <a:p>
            <a:pPr marL="0" indent="0">
              <a:buNone/>
            </a:pPr>
            <a:r>
              <a:rPr lang="en-US" dirty="0"/>
              <a:t>	or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DND</a:t>
            </a:r>
            <a:r>
              <a:rPr lang="en-US" dirty="0"/>
              <a:t> on Home Screen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 The DND icon will appear at the top of the display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2362200"/>
            <a:ext cx="3267930" cy="3124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84" y="4888783"/>
            <a:ext cx="664416" cy="82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0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Voicemail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0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289350"/>
            <a:ext cx="6942666" cy="685800"/>
          </a:xfrm>
        </p:spPr>
        <p:txBody>
          <a:bodyPr/>
          <a:lstStyle/>
          <a:p>
            <a:r>
              <a:rPr lang="en-US" dirty="0"/>
              <a:t>Checking voicemail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3612" y="2086115"/>
            <a:ext cx="4495800" cy="175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From a Standard Extension:</a:t>
            </a:r>
          </a:p>
          <a:p>
            <a:r>
              <a:rPr lang="en-US" dirty="0"/>
              <a:t>Press the </a:t>
            </a:r>
            <a:r>
              <a:rPr lang="en-US" dirty="0">
                <a:solidFill>
                  <a:schemeClr val="accent4"/>
                </a:solidFill>
              </a:rPr>
              <a:t>MESSAGE</a:t>
            </a:r>
            <a:r>
              <a:rPr lang="en-US" dirty="0"/>
              <a:t> button</a:t>
            </a:r>
          </a:p>
          <a:p>
            <a:r>
              <a:rPr lang="en-US" dirty="0"/>
              <a:t>Enter password followed by </a:t>
            </a:r>
            <a:r>
              <a:rPr lang="en-US" dirty="0">
                <a:solidFill>
                  <a:schemeClr val="accent4"/>
                </a:solidFill>
              </a:rPr>
              <a:t>#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3432495"/>
            <a:ext cx="4517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2000" dirty="0"/>
              <a:t>From any outside phone: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Call </a:t>
            </a:r>
            <a:r>
              <a:rPr lang="en-US" sz="2000" dirty="0">
                <a:solidFill>
                  <a:schemeClr val="accent4"/>
                </a:solidFill>
              </a:rPr>
              <a:t>any office number that goes to an auto attendant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2000" dirty="0">
                <a:solidFill>
                  <a:schemeClr val="accent4"/>
                </a:solidFill>
              </a:rPr>
              <a:t>#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Enter your extension number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Enter password followed by </a:t>
            </a:r>
            <a:r>
              <a:rPr lang="en-US" sz="2000" dirty="0">
                <a:solidFill>
                  <a:schemeClr val="accent4"/>
                </a:solidFill>
              </a:rPr>
              <a:t>#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717" y="2108969"/>
            <a:ext cx="461536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</a:pPr>
            <a:r>
              <a:rPr lang="en-US" sz="2000" dirty="0"/>
              <a:t>From any extension: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Dial </a:t>
            </a:r>
            <a:r>
              <a:rPr lang="en-US" sz="2000" dirty="0">
                <a:solidFill>
                  <a:schemeClr val="accent4"/>
                </a:solidFill>
              </a:rPr>
              <a:t>*</a:t>
            </a:r>
            <a:r>
              <a:rPr lang="en-US" sz="2000" dirty="0"/>
              <a:t> plus your extension number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Enter password followed by </a:t>
            </a:r>
            <a:r>
              <a:rPr lang="en-US" sz="2000" dirty="0">
                <a:solidFill>
                  <a:schemeClr val="accent4"/>
                </a:solidFill>
              </a:rPr>
              <a:t>#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42921" y="4038600"/>
            <a:ext cx="41148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Voicemail-to-Email: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Caller ID information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Time Stamp</a:t>
            </a:r>
          </a:p>
          <a:p>
            <a:pPr marL="342900" indent="-3429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Voicemail as an attachment</a:t>
            </a:r>
          </a:p>
        </p:txBody>
      </p:sp>
    </p:spTree>
    <p:extLst>
      <p:ext uri="{BB962C8B-B14F-4D97-AF65-F5344CB8AC3E}">
        <p14:creationId xmlns:p14="http://schemas.microsoft.com/office/powerpoint/2010/main" val="19673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TelNexa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 voice platform</a:t>
            </a:r>
          </a:p>
          <a:p>
            <a:pPr lvl="1"/>
            <a:r>
              <a:rPr lang="en-US" dirty="0"/>
              <a:t>Uses your Internet service</a:t>
            </a:r>
          </a:p>
          <a:p>
            <a:r>
              <a:rPr lang="en-US" dirty="0"/>
              <a:t>Enterprise-wide</a:t>
            </a:r>
          </a:p>
          <a:p>
            <a:pPr lvl="1"/>
            <a:r>
              <a:rPr lang="en-US" dirty="0"/>
              <a:t>One System/Multiple Sites</a:t>
            </a:r>
          </a:p>
          <a:p>
            <a:r>
              <a:rPr lang="en-US" dirty="0"/>
              <a:t>Easy to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Time Enrollment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When you log into voicemail for the first time, you will be asked to</a:t>
            </a:r>
          </a:p>
          <a:p>
            <a:r>
              <a:rPr lang="en-US" dirty="0"/>
              <a:t>Record your Name</a:t>
            </a:r>
          </a:p>
          <a:p>
            <a:r>
              <a:rPr lang="en-US" dirty="0"/>
              <a:t>Record your Unavailable Greeting</a:t>
            </a:r>
          </a:p>
          <a:p>
            <a:r>
              <a:rPr lang="en-US" dirty="0"/>
              <a:t>Record your Busy Greeting</a:t>
            </a:r>
          </a:p>
          <a:p>
            <a:r>
              <a:rPr lang="en-US" dirty="0"/>
              <a:t>Change your Security Code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 do not accomplish these tasks, you will be asked to do so every time you log 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Default Security Code 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4719860"/>
            <a:ext cx="3546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EXTENSION NUMBER</a:t>
            </a:r>
          </a:p>
        </p:txBody>
      </p:sp>
    </p:spTree>
    <p:extLst>
      <p:ext uri="{BB962C8B-B14F-4D97-AF65-F5344CB8AC3E}">
        <p14:creationId xmlns:p14="http://schemas.microsoft.com/office/powerpoint/2010/main" val="32848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1248" y="3429000"/>
            <a:ext cx="10969752" cy="1838519"/>
          </a:xfrm>
        </p:spPr>
        <p:txBody>
          <a:bodyPr/>
          <a:lstStyle/>
          <a:p>
            <a:r>
              <a:rPr lang="en-US" dirty="0"/>
              <a:t>Teams (UC) &amp; </a:t>
            </a:r>
            <a:r>
              <a:rPr lang="en-US" dirty="0" err="1"/>
              <a:t>Corenexa</a:t>
            </a:r>
            <a:r>
              <a:rPr lang="en-US" dirty="0"/>
              <a:t> Mobile App</a:t>
            </a:r>
          </a:p>
        </p:txBody>
      </p:sp>
    </p:spTree>
    <p:extLst>
      <p:ext uri="{BB962C8B-B14F-4D97-AF65-F5344CB8AC3E}">
        <p14:creationId xmlns:p14="http://schemas.microsoft.com/office/powerpoint/2010/main" val="3406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C5E0A5-2A0D-4989-B3DD-89C0B9BB4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Solutions for Mobile Users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AB74-0636-4D19-B7A3-9C1FCB6DA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1" y="1219200"/>
            <a:ext cx="3810000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CoreNexa Web UC</a:t>
            </a:r>
          </a:p>
          <a:p>
            <a:r>
              <a:rPr lang="en-US" dirty="0"/>
              <a:t>Runs in most modern web browsers</a:t>
            </a:r>
          </a:p>
          <a:p>
            <a:r>
              <a:rPr lang="en-US" dirty="0"/>
              <a:t>Make and Receive Phone Calls</a:t>
            </a:r>
          </a:p>
          <a:p>
            <a:r>
              <a:rPr lang="en-US" dirty="0"/>
              <a:t>User Presence</a:t>
            </a:r>
          </a:p>
          <a:p>
            <a:r>
              <a:rPr lang="en-US" dirty="0"/>
              <a:t>Video Conferencing </a:t>
            </a:r>
          </a:p>
          <a:p>
            <a:r>
              <a:rPr lang="en-US" dirty="0"/>
              <a:t>Chat/SMS</a:t>
            </a:r>
          </a:p>
          <a:p>
            <a:r>
              <a:rPr lang="en-US" dirty="0"/>
              <a:t>Voicemail Management</a:t>
            </a:r>
          </a:p>
          <a:p>
            <a:r>
              <a:rPr lang="en-US" dirty="0"/>
              <a:t>Call History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1F438-7C91-4E30-AB2E-C4579D0FA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2587" y="1219200"/>
            <a:ext cx="4184034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CoreNexa</a:t>
            </a:r>
            <a:r>
              <a:rPr lang="en-US" sz="2800" dirty="0"/>
              <a:t> Mobile App</a:t>
            </a:r>
          </a:p>
          <a:p>
            <a:r>
              <a:rPr lang="en-US" dirty="0"/>
              <a:t>Android or IOS (search for “</a:t>
            </a:r>
            <a:r>
              <a:rPr lang="en-US" dirty="0" err="1"/>
              <a:t>Corenexa</a:t>
            </a:r>
            <a:r>
              <a:rPr lang="en-US" dirty="0"/>
              <a:t>” in your App Store)</a:t>
            </a:r>
          </a:p>
          <a:p>
            <a:r>
              <a:rPr lang="en-US" dirty="0"/>
              <a:t>Make and Receive Phone Calls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/Cellular or </a:t>
            </a:r>
            <a:r>
              <a:rPr lang="en-US" dirty="0" err="1"/>
              <a:t>WiFi</a:t>
            </a:r>
            <a:r>
              <a:rPr lang="en-US" dirty="0"/>
              <a:t> Only</a:t>
            </a:r>
          </a:p>
          <a:p>
            <a:r>
              <a:rPr lang="en-US" dirty="0"/>
              <a:t>Set Call Forwarding and DND</a:t>
            </a:r>
          </a:p>
          <a:p>
            <a:r>
              <a:rPr lang="en-US" dirty="0"/>
              <a:t>Chat/SMS</a:t>
            </a:r>
          </a:p>
          <a:p>
            <a:r>
              <a:rPr lang="en-US" dirty="0"/>
              <a:t>Voicemail Management</a:t>
            </a:r>
          </a:p>
          <a:p>
            <a:r>
              <a:rPr lang="en-US" dirty="0"/>
              <a:t>Virtual Attendant Switching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3727D562-7059-4491-9255-5A05C4211010}"/>
              </a:ext>
            </a:extLst>
          </p:cNvPr>
          <p:cNvSpPr txBox="1">
            <a:spLocks/>
          </p:cNvSpPr>
          <p:nvPr/>
        </p:nvSpPr>
        <p:spPr>
          <a:xfrm>
            <a:off x="8153400" y="1143000"/>
            <a:ext cx="3810000" cy="3880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800" dirty="0"/>
              <a:t>CoreNexa Desktop</a:t>
            </a:r>
          </a:p>
          <a:p>
            <a:r>
              <a:rPr lang="en-US" dirty="0"/>
              <a:t>Windows/Mac/Linux</a:t>
            </a:r>
          </a:p>
          <a:p>
            <a:r>
              <a:rPr lang="en-US" dirty="0"/>
              <a:t>Make and Receive Phone Calls</a:t>
            </a:r>
          </a:p>
          <a:p>
            <a:r>
              <a:rPr lang="en-US" dirty="0"/>
              <a:t>User Presence</a:t>
            </a:r>
          </a:p>
          <a:p>
            <a:r>
              <a:rPr lang="en-US" dirty="0"/>
              <a:t>Video Conferencing </a:t>
            </a:r>
          </a:p>
          <a:p>
            <a:r>
              <a:rPr lang="en-US" dirty="0"/>
              <a:t>Chat</a:t>
            </a:r>
          </a:p>
          <a:p>
            <a:r>
              <a:rPr lang="en-US" dirty="0"/>
              <a:t>Voicemail Management</a:t>
            </a:r>
          </a:p>
          <a:p>
            <a:r>
              <a:rPr lang="en-US" dirty="0"/>
              <a:t>Call History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5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447800"/>
            <a:ext cx="6942666" cy="685800"/>
          </a:xfrm>
        </p:spPr>
        <p:txBody>
          <a:bodyPr/>
          <a:lstStyle/>
          <a:p>
            <a:r>
              <a:rPr lang="en-US" dirty="0" err="1"/>
              <a:t>TelNexa</a:t>
            </a:r>
            <a:r>
              <a:rPr lang="en-US" dirty="0"/>
              <a:t> Portal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2286000"/>
            <a:ext cx="10515600" cy="3505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http://login.mynexline.com</a:t>
            </a:r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i="1" dirty="0"/>
              <a:t>Username: </a:t>
            </a:r>
            <a:r>
              <a:rPr lang="en-US" dirty="0"/>
              <a:t>your business e-mail address</a:t>
            </a:r>
          </a:p>
          <a:p>
            <a:pPr marL="0" indent="0" algn="ctr">
              <a:buNone/>
            </a:pPr>
            <a:r>
              <a:rPr lang="en-US" i="1" dirty="0"/>
              <a:t>Password: </a:t>
            </a:r>
            <a:r>
              <a:rPr lang="en-US" dirty="0"/>
              <a:t>NexLine101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Oval Callout 1"/>
          <p:cNvSpPr/>
          <p:nvPr/>
        </p:nvSpPr>
        <p:spPr>
          <a:xfrm>
            <a:off x="7467600" y="5181600"/>
            <a:ext cx="2743200" cy="838200"/>
          </a:xfrm>
          <a:prstGeom prst="wedgeEllipseCallout">
            <a:avLst>
              <a:gd name="adj1" fmla="val -91823"/>
              <a:gd name="adj2" fmla="val -330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Case Sensitive</a:t>
            </a:r>
          </a:p>
        </p:txBody>
      </p:sp>
    </p:spTree>
    <p:extLst>
      <p:ext uri="{BB962C8B-B14F-4D97-AF65-F5344CB8AC3E}">
        <p14:creationId xmlns:p14="http://schemas.microsoft.com/office/powerpoint/2010/main" val="42516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130" y="365126"/>
            <a:ext cx="6942666" cy="6858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2" y="1127126"/>
            <a:ext cx="4081383" cy="380339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6F6FED-A3AB-45F2-9E57-BEC05FD14E2E}"/>
              </a:ext>
            </a:extLst>
          </p:cNvPr>
          <p:cNvSpPr txBox="1"/>
          <p:nvPr/>
        </p:nvSpPr>
        <p:spPr>
          <a:xfrm>
            <a:off x="1217139" y="4878050"/>
            <a:ext cx="76346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hlinkClick r:id="rId3"/>
              </a:rPr>
              <a:t>http://support.pureedgevoip.com</a:t>
            </a:r>
            <a:endParaRPr lang="en-US" sz="4400" dirty="0"/>
          </a:p>
          <a:p>
            <a:pPr algn="ctr"/>
            <a:r>
              <a:rPr lang="en-US" sz="4400" dirty="0"/>
              <a:t>support@mynexline.com</a:t>
            </a:r>
          </a:p>
        </p:txBody>
      </p:sp>
    </p:spTree>
    <p:extLst>
      <p:ext uri="{BB962C8B-B14F-4D97-AF65-F5344CB8AC3E}">
        <p14:creationId xmlns:p14="http://schemas.microsoft.com/office/powerpoint/2010/main" val="10254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296781"/>
            <a:ext cx="6942666" cy="3342019"/>
          </a:xfrm>
        </p:spPr>
        <p:txBody>
          <a:bodyPr/>
          <a:lstStyle/>
          <a:p>
            <a:r>
              <a:rPr lang="en-US" dirty="0"/>
              <a:t>Caller ID – even to your cell phone!</a:t>
            </a:r>
          </a:p>
          <a:p>
            <a:r>
              <a:rPr lang="en-US" dirty="0"/>
              <a:t>User-controllable Call Routing</a:t>
            </a:r>
          </a:p>
          <a:p>
            <a:r>
              <a:rPr lang="en-US" dirty="0"/>
              <a:t>Voicemail-to-Email</a:t>
            </a:r>
          </a:p>
          <a:p>
            <a:r>
              <a:rPr lang="en-US" dirty="0"/>
              <a:t>Multiple Phone Options</a:t>
            </a:r>
          </a:p>
          <a:p>
            <a:pPr lvl="1"/>
            <a:r>
              <a:rPr lang="en-US" dirty="0" err="1"/>
              <a:t>Deskphone</a:t>
            </a:r>
            <a:endParaRPr lang="en-US" dirty="0"/>
          </a:p>
          <a:p>
            <a:pPr lvl="1"/>
            <a:r>
              <a:rPr lang="en-US" dirty="0"/>
              <a:t>Browser-based</a:t>
            </a:r>
          </a:p>
          <a:p>
            <a:pPr lvl="1"/>
            <a:r>
              <a:rPr lang="en-US" dirty="0"/>
              <a:t>Smartphone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258" y="0"/>
            <a:ext cx="7541483" cy="6858000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304800" y="691233"/>
            <a:ext cx="2667000" cy="762000"/>
          </a:xfrm>
          <a:prstGeom prst="borderCallout1">
            <a:avLst>
              <a:gd name="adj1" fmla="val 100167"/>
              <a:gd name="adj2" fmla="val 175917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Line Keys, Park, BLF’s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(3 Pages)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304800" y="1946775"/>
            <a:ext cx="2130552" cy="438912"/>
          </a:xfrm>
          <a:prstGeom prst="borderCallout1">
            <a:avLst>
              <a:gd name="adj1" fmla="val 203121"/>
              <a:gd name="adj2" fmla="val 245711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Soft Keys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9892926" y="5268738"/>
            <a:ext cx="2130552" cy="438912"/>
          </a:xfrm>
          <a:prstGeom prst="borderCallout1">
            <a:avLst>
              <a:gd name="adj1" fmla="val -17818"/>
              <a:gd name="adj2" fmla="val -23443"/>
              <a:gd name="adj3" fmla="val 48597"/>
              <a:gd name="adj4" fmla="val -449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Transfer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9858740" y="3982052"/>
            <a:ext cx="2130552" cy="438912"/>
          </a:xfrm>
          <a:prstGeom prst="borderCallout1">
            <a:avLst>
              <a:gd name="adj1" fmla="val 105117"/>
              <a:gd name="adj2" fmla="val -20970"/>
              <a:gd name="adj3" fmla="val 53332"/>
              <a:gd name="adj4" fmla="val -3522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Hold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9866741" y="3382827"/>
            <a:ext cx="2130552" cy="438912"/>
          </a:xfrm>
          <a:prstGeom prst="borderCallout1">
            <a:avLst>
              <a:gd name="adj1" fmla="val 213333"/>
              <a:gd name="adj2" fmla="val -48281"/>
              <a:gd name="adj3" fmla="val 53332"/>
              <a:gd name="adj4" fmla="val -449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Messages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9828641" y="741175"/>
            <a:ext cx="2133600" cy="441554"/>
          </a:xfrm>
          <a:prstGeom prst="borderCallout1">
            <a:avLst>
              <a:gd name="adj1" fmla="val -3430"/>
              <a:gd name="adj2" fmla="val -35242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Message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Waiting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01752" y="4495178"/>
            <a:ext cx="2133600" cy="438912"/>
          </a:xfrm>
          <a:prstGeom prst="borderCallout1">
            <a:avLst>
              <a:gd name="adj1" fmla="val -33606"/>
              <a:gd name="adj2" fmla="val 305089"/>
              <a:gd name="adj3" fmla="val 50752"/>
              <a:gd name="adj4" fmla="val 10315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Directional Pad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9828641" y="2095891"/>
            <a:ext cx="2133600" cy="438912"/>
          </a:xfrm>
          <a:prstGeom prst="borderCallout1">
            <a:avLst>
              <a:gd name="adj1" fmla="val 376077"/>
              <a:gd name="adj2" fmla="val -53789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Headset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9892926" y="6115501"/>
            <a:ext cx="2133600" cy="438912"/>
          </a:xfrm>
          <a:prstGeom prst="borderCallout1">
            <a:avLst>
              <a:gd name="adj1" fmla="val -48284"/>
              <a:gd name="adj2" fmla="val -25461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Speakerphone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9828641" y="2678567"/>
            <a:ext cx="2130552" cy="438912"/>
          </a:xfrm>
          <a:prstGeom prst="borderCallout1">
            <a:avLst>
              <a:gd name="adj1" fmla="val 237189"/>
              <a:gd name="adj2" fmla="val -28774"/>
              <a:gd name="adj3" fmla="val 51882"/>
              <a:gd name="adj4" fmla="val -3825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Mute</a:t>
            </a:r>
          </a:p>
        </p:txBody>
      </p:sp>
      <p:sp>
        <p:nvSpPr>
          <p:cNvPr id="17" name="Line Callout 1 16"/>
          <p:cNvSpPr/>
          <p:nvPr/>
        </p:nvSpPr>
        <p:spPr>
          <a:xfrm>
            <a:off x="304800" y="5676589"/>
            <a:ext cx="2130552" cy="438912"/>
          </a:xfrm>
          <a:prstGeom prst="borderCallout1">
            <a:avLst>
              <a:gd name="adj1" fmla="val 9830"/>
              <a:gd name="adj2" fmla="val 311079"/>
              <a:gd name="adj3" fmla="val 58067"/>
              <a:gd name="adj4" fmla="val 105237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Volume Control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9866741" y="4669763"/>
            <a:ext cx="2130552" cy="438912"/>
          </a:xfrm>
          <a:prstGeom prst="borderCallout1">
            <a:avLst>
              <a:gd name="adj1" fmla="val 53204"/>
              <a:gd name="adj2" fmla="val -49779"/>
              <a:gd name="adj3" fmla="val 48597"/>
              <a:gd name="adj4" fmla="val -4498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Redial</a:t>
            </a:r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574458"/>
            <a:ext cx="6702667" cy="2236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the phone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40286" y="2662349"/>
            <a:ext cx="1541314" cy="16048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400800" y="2586149"/>
            <a:ext cx="381000" cy="130005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800" y="1718421"/>
            <a:ext cx="32047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LAN 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Active Data Jack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Power-Over-Ethernet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Connect this port to your </a:t>
            </a:r>
            <a:br>
              <a:rPr lang="en-US" dirty="0"/>
            </a:br>
            <a:r>
              <a:rPr lang="en-US" dirty="0"/>
              <a:t>network jack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0567" y="1893710"/>
            <a:ext cx="2533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PC Port </a:t>
            </a:r>
            <a:r>
              <a:rPr lang="en-US" i="1" dirty="0"/>
              <a:t>(optional use)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077" y="3677101"/>
            <a:ext cx="3048000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phone knows who it is. If a phone is moved, it will keep its extension number.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So, take your phone with you!</a:t>
            </a:r>
          </a:p>
        </p:txBody>
      </p:sp>
    </p:spTree>
    <p:extLst>
      <p:ext uri="{BB962C8B-B14F-4D97-AF65-F5344CB8AC3E}">
        <p14:creationId xmlns:p14="http://schemas.microsoft.com/office/powerpoint/2010/main" val="326031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/>
              <a:t>the Yealink </a:t>
            </a:r>
            <a:r>
              <a:rPr lang="en-US" dirty="0"/>
              <a:t>phones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7173" y="1447800"/>
            <a:ext cx="6942666" cy="685800"/>
          </a:xfrm>
        </p:spPr>
        <p:txBody>
          <a:bodyPr/>
          <a:lstStyle/>
          <a:p>
            <a:r>
              <a:rPr lang="en-US" dirty="0"/>
              <a:t>Hey! The phone is ringing!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2140900"/>
            <a:ext cx="10515600" cy="1831975"/>
          </a:xfrm>
        </p:spPr>
        <p:txBody>
          <a:bodyPr/>
          <a:lstStyle/>
          <a:p>
            <a:r>
              <a:rPr lang="en-US" dirty="0"/>
              <a:t>Pick up the handset</a:t>
            </a:r>
          </a:p>
          <a:p>
            <a:r>
              <a:rPr lang="en-US" dirty="0"/>
              <a:t>Press the Speaker button</a:t>
            </a:r>
          </a:p>
          <a:p>
            <a:r>
              <a:rPr lang="en-US" dirty="0"/>
              <a:t>Press the Headset button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972875"/>
            <a:ext cx="6308009" cy="1633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 pick up a different extension: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Dial *8 + the extension of the ringing phone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Press </a:t>
            </a:r>
            <a:r>
              <a:rPr lang="en-US" sz="2000" dirty="0">
                <a:solidFill>
                  <a:schemeClr val="accent4"/>
                </a:solidFill>
              </a:rPr>
              <a:t>CALL </a:t>
            </a:r>
            <a:r>
              <a:rPr lang="en-US" sz="2000" dirty="0"/>
              <a:t>soft key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09600"/>
            <a:ext cx="3736246" cy="366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 and touch someone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Pick up handset (or press Speaker or Headset)</a:t>
            </a:r>
          </a:p>
          <a:p>
            <a:r>
              <a:rPr lang="en-US" dirty="0"/>
              <a:t>Dial Extension Number or Telephone Number </a:t>
            </a:r>
          </a:p>
          <a:p>
            <a:pPr lvl="1"/>
            <a:r>
              <a:rPr lang="en-US" dirty="0"/>
              <a:t>no need for “9”, however you MUST dial the Area Code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CALL </a:t>
            </a:r>
            <a:r>
              <a:rPr lang="en-US" dirty="0"/>
              <a:t>softkey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Intercom Call</a:t>
            </a:r>
          </a:p>
          <a:p>
            <a:r>
              <a:rPr lang="en-US" dirty="0"/>
              <a:t>Press “X” + Extension Number</a:t>
            </a:r>
          </a:p>
          <a:p>
            <a:pPr lvl="1"/>
            <a:r>
              <a:rPr lang="en-US" dirty="0"/>
              <a:t>or Dial </a:t>
            </a:r>
            <a:r>
              <a:rPr lang="en-US" b="1" dirty="0"/>
              <a:t>*1</a:t>
            </a:r>
            <a:r>
              <a:rPr lang="en-US" dirty="0"/>
              <a:t> + Extension Number</a:t>
            </a:r>
          </a:p>
          <a:p>
            <a:r>
              <a:rPr lang="en-US" dirty="0"/>
              <a:t>Press </a:t>
            </a:r>
            <a:r>
              <a:rPr lang="en-US" dirty="0">
                <a:solidFill>
                  <a:schemeClr val="accent4"/>
                </a:solidFill>
              </a:rPr>
              <a:t>CALL</a:t>
            </a:r>
            <a:r>
              <a:rPr lang="en-US" dirty="0"/>
              <a:t> softkey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mph" presetSubtype="0" autoRev="1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2000">
                                          <p:cBhvr>
                                            <p:cTn id="31" dur="2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6" presetClass="emph" presetSubtype="0" autoRev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0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295400"/>
            <a:ext cx="6942666" cy="685800"/>
          </a:xfrm>
        </p:spPr>
        <p:txBody>
          <a:bodyPr/>
          <a:lstStyle/>
          <a:p>
            <a:r>
              <a:rPr lang="en-US" dirty="0"/>
              <a:t>Call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>
            <a:normAutofit/>
          </a:bodyPr>
          <a:lstStyle/>
          <a:p>
            <a:r>
              <a:rPr lang="en-US" dirty="0"/>
              <a:t>Log In:		*01 + Agent Code + </a:t>
            </a:r>
            <a:r>
              <a:rPr lang="en-US" dirty="0">
                <a:solidFill>
                  <a:schemeClr val="accent4"/>
                </a:solidFill>
              </a:rPr>
              <a:t>CALL</a:t>
            </a:r>
            <a:endParaRPr lang="en-US" dirty="0"/>
          </a:p>
          <a:p>
            <a:r>
              <a:rPr lang="en-US" dirty="0"/>
              <a:t>Log Out:		*00 + Agent Code + </a:t>
            </a:r>
            <a:r>
              <a:rPr lang="en-US" dirty="0">
                <a:solidFill>
                  <a:schemeClr val="accent4"/>
                </a:solidFill>
              </a:rPr>
              <a:t>CALL</a:t>
            </a:r>
            <a:endParaRPr lang="en-US" dirty="0"/>
          </a:p>
          <a:p>
            <a:r>
              <a:rPr lang="en-US" dirty="0"/>
              <a:t>Make “Busy”:		*02 + Agent Code + Reason Code + </a:t>
            </a:r>
            <a:r>
              <a:rPr lang="en-US" dirty="0">
                <a:solidFill>
                  <a:schemeClr val="accent4"/>
                </a:solidFill>
              </a:rPr>
              <a:t>CALL</a:t>
            </a:r>
            <a:endParaRPr lang="en-US" dirty="0"/>
          </a:p>
          <a:p>
            <a:pPr marL="3429000" lvl="1" indent="-168275"/>
            <a:r>
              <a:rPr lang="en-US" dirty="0"/>
              <a:t>1 = Wrap-Up Time</a:t>
            </a:r>
          </a:p>
          <a:p>
            <a:pPr marL="3429000" lvl="1" indent="-168275"/>
            <a:r>
              <a:rPr lang="en-US" dirty="0"/>
              <a:t>2 = Restroom</a:t>
            </a:r>
          </a:p>
          <a:p>
            <a:pPr marL="3429000" lvl="1" indent="-168275"/>
            <a:r>
              <a:rPr lang="en-US" dirty="0"/>
              <a:t>3 = Break</a:t>
            </a:r>
          </a:p>
          <a:p>
            <a:pPr marL="3429000" lvl="1" indent="-168275"/>
            <a:r>
              <a:rPr lang="en-US" dirty="0"/>
              <a:t>4 = Lunch</a:t>
            </a:r>
          </a:p>
          <a:p>
            <a:pPr marL="231775" indent="-231775"/>
            <a:r>
              <a:rPr lang="en-US" dirty="0"/>
              <a:t>Remove “Busy”:	*03 + Agent Code + </a:t>
            </a:r>
            <a:r>
              <a:rPr lang="en-US" dirty="0">
                <a:solidFill>
                  <a:schemeClr val="accent4"/>
                </a:solidFill>
              </a:rPr>
              <a:t>CALL</a:t>
            </a:r>
            <a:endParaRPr lang="en-US" dirty="0"/>
          </a:p>
          <a:p>
            <a:pPr marL="231775" indent="-231775"/>
            <a:endParaRPr lang="en-US" dirty="0"/>
          </a:p>
          <a:p>
            <a:pPr marL="0" indent="0">
              <a:buNone/>
            </a:pPr>
            <a:r>
              <a:rPr lang="en-US" dirty="0"/>
              <a:t>Agent Code = YOUR EXTENSION NUMBER</a:t>
            </a:r>
          </a:p>
        </p:txBody>
      </p:sp>
    </p:spTree>
    <p:extLst>
      <p:ext uri="{BB962C8B-B14F-4D97-AF65-F5344CB8AC3E}">
        <p14:creationId xmlns:p14="http://schemas.microsoft.com/office/powerpoint/2010/main" val="35144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NexLin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87C440"/>
      </a:accent1>
      <a:accent2>
        <a:srgbClr val="309B47"/>
      </a:accent2>
      <a:accent3>
        <a:srgbClr val="E6B91E"/>
      </a:accent3>
      <a:accent4>
        <a:srgbClr val="7030A0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NexLine">
      <a:majorFont>
        <a:latin typeface="Helvetica"/>
        <a:ea typeface=""/>
        <a:cs typeface=""/>
      </a:majorFont>
      <a:minorFont>
        <a:latin typeface="Garamond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923</Words>
  <Application>Microsoft Office PowerPoint</Application>
  <PresentationFormat>Widescreen</PresentationFormat>
  <Paragraphs>202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Schoolbook</vt:lpstr>
      <vt:lpstr>Garamond</vt:lpstr>
      <vt:lpstr>Helvetica</vt:lpstr>
      <vt:lpstr>Wingdings 3</vt:lpstr>
      <vt:lpstr>Facet</vt:lpstr>
      <vt:lpstr>PowerPoint Presentation</vt:lpstr>
      <vt:lpstr>What is TelNexa?</vt:lpstr>
      <vt:lpstr>Key Features</vt:lpstr>
      <vt:lpstr>PowerPoint Presentation</vt:lpstr>
      <vt:lpstr>Connecting the phone</vt:lpstr>
      <vt:lpstr>Using the Yealink phones</vt:lpstr>
      <vt:lpstr>Hey! The phone is ringing!</vt:lpstr>
      <vt:lpstr>Reach out and touch someone</vt:lpstr>
      <vt:lpstr>Call Center</vt:lpstr>
      <vt:lpstr>Call Handling</vt:lpstr>
      <vt:lpstr>Call Handling</vt:lpstr>
      <vt:lpstr>Call Handling</vt:lpstr>
      <vt:lpstr>Call Handling</vt:lpstr>
      <vt:lpstr>Call Handling</vt:lpstr>
      <vt:lpstr>Paging</vt:lpstr>
      <vt:lpstr>Let’s make this a party!</vt:lpstr>
      <vt:lpstr>Do Not Disturb</vt:lpstr>
      <vt:lpstr>Voicemail</vt:lpstr>
      <vt:lpstr>Checking voicemail</vt:lpstr>
      <vt:lpstr>First Time Enrollment</vt:lpstr>
      <vt:lpstr>Teams (UC) &amp; Corenexa Mobile App</vt:lpstr>
      <vt:lpstr>Three Solutions for Mobile Users </vt:lpstr>
      <vt:lpstr>TelNexa Portal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PureEdge VOIP</dc:title>
  <dc:creator/>
  <cp:keywords/>
  <cp:lastModifiedBy/>
  <cp:revision>4</cp:revision>
  <dcterms:created xsi:type="dcterms:W3CDTF">2015-04-01T16:40:46Z</dcterms:created>
  <dcterms:modified xsi:type="dcterms:W3CDTF">2022-06-09T15:38:52Z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